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43"/>
  </p:notesMasterIdLst>
  <p:handoutMasterIdLst>
    <p:handoutMasterId r:id="rId44"/>
  </p:handoutMasterIdLst>
  <p:sldIdLst>
    <p:sldId id="551" r:id="rId2"/>
    <p:sldId id="455" r:id="rId3"/>
    <p:sldId id="490" r:id="rId4"/>
    <p:sldId id="453" r:id="rId5"/>
    <p:sldId id="526" r:id="rId6"/>
    <p:sldId id="524" r:id="rId7"/>
    <p:sldId id="528" r:id="rId8"/>
    <p:sldId id="546" r:id="rId9"/>
    <p:sldId id="459" r:id="rId10"/>
    <p:sldId id="535" r:id="rId11"/>
    <p:sldId id="472" r:id="rId12"/>
    <p:sldId id="527" r:id="rId13"/>
    <p:sldId id="471" r:id="rId14"/>
    <p:sldId id="552" r:id="rId15"/>
    <p:sldId id="553" r:id="rId16"/>
    <p:sldId id="529" r:id="rId17"/>
    <p:sldId id="573" r:id="rId18"/>
    <p:sldId id="572" r:id="rId19"/>
    <p:sldId id="574" r:id="rId20"/>
    <p:sldId id="577" r:id="rId21"/>
    <p:sldId id="578" r:id="rId22"/>
    <p:sldId id="579" r:id="rId23"/>
    <p:sldId id="532" r:id="rId24"/>
    <p:sldId id="541" r:id="rId25"/>
    <p:sldId id="548" r:id="rId26"/>
    <p:sldId id="549" r:id="rId27"/>
    <p:sldId id="536" r:id="rId28"/>
    <p:sldId id="474" r:id="rId29"/>
    <p:sldId id="537" r:id="rId30"/>
    <p:sldId id="534" r:id="rId31"/>
    <p:sldId id="571" r:id="rId32"/>
    <p:sldId id="538" r:id="rId33"/>
    <p:sldId id="564" r:id="rId34"/>
    <p:sldId id="545" r:id="rId35"/>
    <p:sldId id="518" r:id="rId36"/>
    <p:sldId id="513" r:id="rId37"/>
    <p:sldId id="560" r:id="rId38"/>
    <p:sldId id="561" r:id="rId39"/>
    <p:sldId id="562" r:id="rId40"/>
    <p:sldId id="576" r:id="rId41"/>
    <p:sldId id="580" r:id="rId42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-10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-10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-10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-10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-10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Verdana" pitchFamily="-10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Verdana" pitchFamily="-10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Verdana" pitchFamily="-10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Verdana" pitchFamily="-10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3"/>
  </p:normalViewPr>
  <p:slideViewPr>
    <p:cSldViewPr snapToGrid="0" snapToObjects="1">
      <p:cViewPr varScale="1">
        <p:scale>
          <a:sx n="78" d="100"/>
          <a:sy n="78" d="100"/>
        </p:scale>
        <p:origin x="13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2626D544-54B5-3C42-BC47-9981A3D98B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254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0937DA19-B457-F848-A861-5D20EF16949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32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21203-BFAD-B640-9E26-81086D901216}" type="slidenum">
              <a:rPr lang="nl-NL">
                <a:latin typeface="Arial" pitchFamily="-101" charset="0"/>
              </a:rPr>
              <a:pPr/>
              <a:t>1</a:t>
            </a:fld>
            <a:endParaRPr lang="nl-NL">
              <a:latin typeface="Arial" pitchFamily="-101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318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0CBF0-7C0B-8D4F-9C7B-DF04D0CE4F5A}" type="slidenum">
              <a:rPr lang="nl-NL">
                <a:latin typeface="Arial" pitchFamily="-93" charset="0"/>
              </a:rPr>
              <a:pPr/>
              <a:t>10</a:t>
            </a:fld>
            <a:endParaRPr lang="nl-NL">
              <a:latin typeface="Arial" pitchFamily="-93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93" charset="0"/>
              <a:ea typeface="ＭＳ Ｐゴシック" pitchFamily="-93" charset="-128"/>
              <a:cs typeface="ＭＳ Ｐゴシック" pitchFamily="-9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92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C9587-2B29-BE4A-A56E-65C40EBB001D}" type="slidenum">
              <a:rPr lang="nl-NL">
                <a:latin typeface="Arial" pitchFamily="-101" charset="0"/>
              </a:rPr>
              <a:pPr/>
              <a:t>11</a:t>
            </a:fld>
            <a:endParaRPr lang="nl-NL">
              <a:latin typeface="Arial" pitchFamily="-101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51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C9587-2B29-BE4A-A56E-65C40EBB001D}" type="slidenum">
              <a:rPr lang="nl-NL">
                <a:latin typeface="Arial" pitchFamily="-101" charset="0"/>
              </a:rPr>
              <a:pPr/>
              <a:t>12</a:t>
            </a:fld>
            <a:endParaRPr lang="nl-NL">
              <a:latin typeface="Arial" pitchFamily="-101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445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3D91E-D87A-3B4E-A398-1622DDAE0B0B}" type="slidenum">
              <a:rPr lang="nl-NL">
                <a:latin typeface="Arial" pitchFamily="-101" charset="0"/>
              </a:rPr>
              <a:pPr/>
              <a:t>13</a:t>
            </a:fld>
            <a:endParaRPr lang="nl-NL">
              <a:latin typeface="Arial" pitchFamily="-101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522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3D91E-D87A-3B4E-A398-1622DDAE0B0B}" type="slidenum">
              <a:rPr lang="nl-NL">
                <a:latin typeface="Arial" pitchFamily="-101" charset="0"/>
              </a:rPr>
              <a:pPr/>
              <a:t>14</a:t>
            </a:fld>
            <a:endParaRPr lang="nl-NL">
              <a:latin typeface="Arial" pitchFamily="-101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061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A844F-AFCE-C14C-A66A-332D6693AEB4}" type="slidenum">
              <a:rPr lang="nl-NL">
                <a:latin typeface="Arial" pitchFamily="-101" charset="0"/>
              </a:rPr>
              <a:pPr/>
              <a:t>15</a:t>
            </a:fld>
            <a:endParaRPr lang="nl-NL">
              <a:latin typeface="Arial" pitchFamily="-101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6592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3E8C0-A80C-754E-98C2-58F46A6DDF43}" type="slidenum">
              <a:rPr lang="nl-NL">
                <a:latin typeface="Arial" pitchFamily="-93" charset="0"/>
              </a:rPr>
              <a:pPr/>
              <a:t>16</a:t>
            </a:fld>
            <a:endParaRPr lang="nl-NL">
              <a:latin typeface="Arial" pitchFamily="-93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93" charset="0"/>
              <a:ea typeface="ＭＳ Ｐゴシック" pitchFamily="-93" charset="-128"/>
              <a:cs typeface="ＭＳ Ｐゴシック" pitchFamily="-9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60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5EAA5-E0E2-B24F-B1C3-85A050265B81}" type="slidenum">
              <a:rPr lang="nl-NL">
                <a:solidFill>
                  <a:srgbClr val="000000"/>
                </a:solidFill>
                <a:latin typeface="Arial" pitchFamily="-101" charset="0"/>
              </a:rPr>
              <a:pPr/>
              <a:t>18</a:t>
            </a:fld>
            <a:endParaRPr lang="nl-NL">
              <a:solidFill>
                <a:srgbClr val="000000"/>
              </a:solidFill>
              <a:latin typeface="Arial" pitchFamily="-101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5778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5F5A6-37B8-3240-842C-F86C163DDBBC}" type="slidenum">
              <a:rPr lang="nl-NL">
                <a:solidFill>
                  <a:srgbClr val="000000"/>
                </a:solidFill>
                <a:latin typeface="Arial" pitchFamily="-101" charset="0"/>
              </a:rPr>
              <a:pPr/>
              <a:t>19</a:t>
            </a:fld>
            <a:endParaRPr lang="nl-NL">
              <a:solidFill>
                <a:srgbClr val="000000"/>
              </a:solidFill>
              <a:latin typeface="Arial" pitchFamily="-101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76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EF975-6BFA-CD4E-B981-509DCECBA4E3}" type="slidenum">
              <a:rPr lang="nl-NL">
                <a:solidFill>
                  <a:srgbClr val="000000"/>
                </a:solidFill>
                <a:latin typeface="Arial" pitchFamily="4" charset="-52"/>
              </a:rPr>
              <a:pPr/>
              <a:t>21</a:t>
            </a:fld>
            <a:endParaRPr lang="nl-NL">
              <a:solidFill>
                <a:srgbClr val="000000"/>
              </a:solidFill>
              <a:latin typeface="Arial" pitchFamily="4" charset="-52"/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4" charset="-52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878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5EAA5-E0E2-B24F-B1C3-85A050265B81}" type="slidenum">
              <a:rPr lang="nl-NL">
                <a:latin typeface="Arial" pitchFamily="-101" charset="0"/>
              </a:rPr>
              <a:pPr/>
              <a:t>2</a:t>
            </a:fld>
            <a:endParaRPr lang="nl-NL">
              <a:latin typeface="Arial" pitchFamily="-101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117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EF975-6BFA-CD4E-B981-509DCECBA4E3}" type="slidenum">
              <a:rPr lang="nl-NL">
                <a:solidFill>
                  <a:srgbClr val="000000"/>
                </a:solidFill>
                <a:latin typeface="Arial" pitchFamily="4" charset="-52"/>
              </a:rPr>
              <a:pPr/>
              <a:t>22</a:t>
            </a:fld>
            <a:endParaRPr lang="nl-NL">
              <a:solidFill>
                <a:srgbClr val="000000"/>
              </a:solidFill>
              <a:latin typeface="Arial" pitchFamily="4" charset="-52"/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4" charset="-52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608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30A960-C389-6945-8367-AEB37466C7C4}" type="slidenum">
              <a:rPr lang="nl-NL">
                <a:latin typeface="Arial" pitchFamily="-93" charset="0"/>
              </a:rPr>
              <a:pPr/>
              <a:t>23</a:t>
            </a:fld>
            <a:endParaRPr lang="nl-NL">
              <a:latin typeface="Arial" pitchFamily="-93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93" charset="0"/>
              <a:ea typeface="ＭＳ Ｐゴシック" pitchFamily="-93" charset="-128"/>
              <a:cs typeface="ＭＳ Ｐゴシック" pitchFamily="-9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9511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3ACA90-6188-2D4C-9F7A-141579C978D5}" type="slidenum">
              <a:rPr lang="nl-NL">
                <a:latin typeface="Arial" pitchFamily="-106" charset="0"/>
              </a:rPr>
              <a:pPr/>
              <a:t>24</a:t>
            </a:fld>
            <a:endParaRPr lang="nl-NL">
              <a:latin typeface="Arial" pitchFamily="-106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7345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0AC4B-DBAB-E841-A1A2-CAD81C4E34A9}" type="slidenum">
              <a:rPr lang="nl-NL">
                <a:latin typeface="Arial" pitchFamily="-93" charset="0"/>
              </a:rPr>
              <a:pPr/>
              <a:t>27</a:t>
            </a:fld>
            <a:endParaRPr lang="nl-NL">
              <a:latin typeface="Arial" pitchFamily="-93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93" charset="0"/>
              <a:ea typeface="ＭＳ Ｐゴシック" pitchFamily="-93" charset="-128"/>
              <a:cs typeface="ＭＳ Ｐゴシック" pitchFamily="-9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28797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2E3EC-92BA-DE43-B11E-2131E0985047}" type="slidenum">
              <a:rPr lang="nl-NL">
                <a:latin typeface="Arial" pitchFamily="-101" charset="0"/>
              </a:rPr>
              <a:pPr/>
              <a:t>28</a:t>
            </a:fld>
            <a:endParaRPr lang="nl-NL">
              <a:latin typeface="Arial" pitchFamily="-101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184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B80C4-C52E-DC49-A30E-CF36F9915BB1}" type="slidenum">
              <a:rPr lang="nl-NL">
                <a:latin typeface="Arial" pitchFamily="-93" charset="0"/>
              </a:rPr>
              <a:pPr/>
              <a:t>29</a:t>
            </a:fld>
            <a:endParaRPr lang="nl-NL">
              <a:latin typeface="Arial" pitchFamily="-93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93" charset="0"/>
              <a:ea typeface="ＭＳ Ｐゴシック" pitchFamily="-93" charset="-128"/>
              <a:cs typeface="ＭＳ Ｐゴシック" pitchFamily="-9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075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0CBF0-7C0B-8D4F-9C7B-DF04D0CE4F5A}" type="slidenum">
              <a:rPr lang="nl-NL">
                <a:solidFill>
                  <a:srgbClr val="000000"/>
                </a:solidFill>
                <a:latin typeface="Arial" pitchFamily="-93" charset="0"/>
              </a:rPr>
              <a:pPr/>
              <a:t>31</a:t>
            </a:fld>
            <a:endParaRPr lang="nl-NL">
              <a:solidFill>
                <a:srgbClr val="000000"/>
              </a:solidFill>
              <a:latin typeface="Arial" pitchFamily="-93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93" charset="0"/>
              <a:ea typeface="ＭＳ Ｐゴシック" pitchFamily="-93" charset="-128"/>
              <a:cs typeface="ＭＳ Ｐゴシック" pitchFamily="-9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638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A844F-AFCE-C14C-A66A-332D6693AEB4}" type="slidenum">
              <a:rPr lang="nl-NL">
                <a:solidFill>
                  <a:srgbClr val="000000"/>
                </a:solidFill>
                <a:latin typeface="Arial" pitchFamily="-101" charset="0"/>
              </a:rPr>
              <a:pPr/>
              <a:t>33</a:t>
            </a:fld>
            <a:endParaRPr lang="nl-NL">
              <a:solidFill>
                <a:srgbClr val="000000"/>
              </a:solidFill>
              <a:latin typeface="Arial" pitchFamily="-101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317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A844F-AFCE-C14C-A66A-332D6693AEB4}" type="slidenum">
              <a:rPr lang="nl-NL">
                <a:latin typeface="Arial" pitchFamily="-101" charset="0"/>
              </a:rPr>
              <a:pPr/>
              <a:t>34</a:t>
            </a:fld>
            <a:endParaRPr lang="nl-NL">
              <a:latin typeface="Arial" pitchFamily="-101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98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A844F-AFCE-C14C-A66A-332D6693AEB4}" type="slidenum">
              <a:rPr lang="nl-NL">
                <a:latin typeface="Arial" pitchFamily="-101" charset="0"/>
              </a:rPr>
              <a:pPr/>
              <a:t>35</a:t>
            </a:fld>
            <a:endParaRPr lang="nl-NL">
              <a:latin typeface="Arial" pitchFamily="-101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71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A844F-AFCE-C14C-A66A-332D6693AEB4}" type="slidenum">
              <a:rPr lang="nl-NL">
                <a:latin typeface="Arial" pitchFamily="-101" charset="0"/>
              </a:rPr>
              <a:pPr/>
              <a:t>3</a:t>
            </a:fld>
            <a:endParaRPr lang="nl-NL">
              <a:latin typeface="Arial" pitchFamily="-101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207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327B6-74D9-4A48-8F7F-17ED3D4DCEB5}" type="slidenum">
              <a:rPr lang="nl-NL">
                <a:latin typeface="Arial" pitchFamily="-106" charset="0"/>
              </a:rPr>
              <a:pPr/>
              <a:t>36</a:t>
            </a:fld>
            <a:endParaRPr lang="nl-NL">
              <a:latin typeface="Arial" pitchFamily="-106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5753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Limited</a:t>
            </a:r>
            <a:r>
              <a:rPr lang="en-US" baseline="0" dirty="0"/>
              <a:t> role of UNFCCC going forward</a:t>
            </a:r>
          </a:p>
          <a:p>
            <a:endParaRPr lang="en-US" baseline="0" dirty="0"/>
          </a:p>
          <a:p>
            <a:r>
              <a:rPr lang="en-US" baseline="0" dirty="0"/>
              <a:t>The PA provides a framework for cooperation, but ultimately countries must act to develop that cooperation.</a:t>
            </a:r>
          </a:p>
          <a:p>
            <a:endParaRPr lang="en-US" baseline="0" dirty="0"/>
          </a:p>
          <a:p>
            <a:r>
              <a:rPr lang="en-US" baseline="0" dirty="0"/>
              <a:t>Complementary roles? </a:t>
            </a:r>
          </a:p>
          <a:p>
            <a:endParaRPr lang="en-US" baseline="0" dirty="0"/>
          </a:p>
          <a:p>
            <a:pPr lvl="1"/>
            <a:r>
              <a:rPr lang="en-US" b="1" baseline="0" dirty="0"/>
              <a:t>UNFCCC:</a:t>
            </a:r>
            <a:r>
              <a:rPr lang="en-US" baseline="0" dirty="0"/>
              <a:t> basic principles like “no double counting”, </a:t>
            </a:r>
            <a:r>
              <a:rPr lang="en-US" baseline="0" dirty="0" err="1"/>
              <a:t>envtl</a:t>
            </a:r>
            <a:r>
              <a:rPr lang="en-US" baseline="0" dirty="0"/>
              <a:t> integrity, and sustainable development</a:t>
            </a:r>
          </a:p>
          <a:p>
            <a:pPr lvl="1"/>
            <a:endParaRPr lang="en-US" baseline="0" dirty="0"/>
          </a:p>
          <a:p>
            <a:pPr lvl="1"/>
            <a:r>
              <a:rPr lang="en-US" b="1" baseline="0" dirty="0"/>
              <a:t>CCM/Parties:</a:t>
            </a:r>
            <a:r>
              <a:rPr lang="en-US" baseline="0" dirty="0"/>
              <a:t> nuts and bolts of high-integrity carbon markets</a:t>
            </a:r>
          </a:p>
          <a:p>
            <a:endParaRPr lang="en-US" baseline="0" dirty="0"/>
          </a:p>
          <a:p>
            <a:r>
              <a:rPr lang="en-US" baseline="0" dirty="0"/>
              <a:t>PA recognizes that not everything needs to be (or should be) done at UNFCCC </a:t>
            </a:r>
          </a:p>
          <a:p>
            <a:endParaRPr lang="en-US" baseline="0" dirty="0"/>
          </a:p>
          <a:p>
            <a:pPr defTabSz="8973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“</a:t>
            </a:r>
            <a:r>
              <a:rPr lang="en-US" b="1" dirty="0" err="1"/>
              <a:t>minilateral</a:t>
            </a:r>
            <a:r>
              <a:rPr lang="en-US" b="1" dirty="0"/>
              <a:t>” approach for </a:t>
            </a:r>
            <a:r>
              <a:rPr lang="en-US" b="1" dirty="0" err="1"/>
              <a:t>jxs</a:t>
            </a:r>
            <a:r>
              <a:rPr lang="en-US" b="1" dirty="0"/>
              <a:t> that want to go faster and farther than under UNFCCC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2635-1D01-4514-8E27-60BA2198960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027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Limited</a:t>
            </a:r>
            <a:r>
              <a:rPr lang="en-US" baseline="0" dirty="0"/>
              <a:t> role of UNFCCC going forward</a:t>
            </a:r>
          </a:p>
          <a:p>
            <a:endParaRPr lang="en-US" baseline="0" dirty="0"/>
          </a:p>
          <a:p>
            <a:r>
              <a:rPr lang="en-US" baseline="0" dirty="0"/>
              <a:t>The PA provides a framework for cooperation, but ultimately countries must act to develop that cooperation.</a:t>
            </a:r>
          </a:p>
          <a:p>
            <a:endParaRPr lang="en-US" baseline="0" dirty="0"/>
          </a:p>
          <a:p>
            <a:r>
              <a:rPr lang="en-US" baseline="0" dirty="0"/>
              <a:t>Complementary roles? </a:t>
            </a:r>
          </a:p>
          <a:p>
            <a:endParaRPr lang="en-US" baseline="0" dirty="0"/>
          </a:p>
          <a:p>
            <a:pPr lvl="1"/>
            <a:r>
              <a:rPr lang="en-US" b="1" baseline="0" dirty="0"/>
              <a:t>UNFCCC:</a:t>
            </a:r>
            <a:r>
              <a:rPr lang="en-US" baseline="0" dirty="0"/>
              <a:t> basic principles like “no double counting”, </a:t>
            </a:r>
            <a:r>
              <a:rPr lang="en-US" baseline="0" dirty="0" err="1"/>
              <a:t>envtl</a:t>
            </a:r>
            <a:r>
              <a:rPr lang="en-US" baseline="0" dirty="0"/>
              <a:t> integrity, and sustainable development</a:t>
            </a:r>
          </a:p>
          <a:p>
            <a:pPr lvl="1"/>
            <a:endParaRPr lang="en-US" baseline="0" dirty="0"/>
          </a:p>
          <a:p>
            <a:pPr lvl="1"/>
            <a:r>
              <a:rPr lang="en-US" b="1" baseline="0" dirty="0"/>
              <a:t>CCM/Parties:</a:t>
            </a:r>
            <a:r>
              <a:rPr lang="en-US" baseline="0" dirty="0"/>
              <a:t> nuts and bolts of high-integrity carbon markets</a:t>
            </a:r>
          </a:p>
          <a:p>
            <a:endParaRPr lang="en-US" baseline="0" dirty="0"/>
          </a:p>
          <a:p>
            <a:r>
              <a:rPr lang="en-US" baseline="0" dirty="0"/>
              <a:t>PA recognizes that not everything needs to be (or should be) done at UNFCCC </a:t>
            </a:r>
          </a:p>
          <a:p>
            <a:endParaRPr lang="en-US" baseline="0" dirty="0"/>
          </a:p>
          <a:p>
            <a:pPr defTabSz="8973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“</a:t>
            </a:r>
            <a:r>
              <a:rPr lang="en-US" b="1" dirty="0" err="1"/>
              <a:t>minilateral</a:t>
            </a:r>
            <a:r>
              <a:rPr lang="en-US" b="1" dirty="0"/>
              <a:t>” approach for </a:t>
            </a:r>
            <a:r>
              <a:rPr lang="en-US" b="1" dirty="0" err="1"/>
              <a:t>jxs</a:t>
            </a:r>
            <a:r>
              <a:rPr lang="en-US" b="1" dirty="0"/>
              <a:t> that want to go faster and farther than under UNFCCC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2635-1D01-4514-8E27-60BA2198960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2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A844F-AFCE-C14C-A66A-332D6693AEB4}" type="slidenum">
              <a:rPr lang="nl-NL">
                <a:solidFill>
                  <a:srgbClr val="000000"/>
                </a:solidFill>
                <a:latin typeface="Arial" pitchFamily="-101" charset="0"/>
              </a:rPr>
              <a:pPr/>
              <a:t>41</a:t>
            </a:fld>
            <a:endParaRPr lang="nl-NL">
              <a:solidFill>
                <a:srgbClr val="000000"/>
              </a:solidFill>
              <a:latin typeface="Arial" pitchFamily="-101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34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5F5A6-37B8-3240-842C-F86C163DDBBC}" type="slidenum">
              <a:rPr lang="nl-NL">
                <a:latin typeface="Arial" pitchFamily="-101" charset="0"/>
              </a:rPr>
              <a:pPr/>
              <a:t>4</a:t>
            </a:fld>
            <a:endParaRPr lang="nl-NL">
              <a:latin typeface="Arial" pitchFamily="-101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18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5EAA5-E0E2-B24F-B1C3-85A050265B81}" type="slidenum">
              <a:rPr lang="nl-NL">
                <a:latin typeface="Arial" pitchFamily="-101" charset="0"/>
              </a:rPr>
              <a:pPr/>
              <a:t>5</a:t>
            </a:fld>
            <a:endParaRPr lang="nl-NL">
              <a:latin typeface="Arial" pitchFamily="-101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552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D5EAA5-E0E2-B24F-B1C3-85A050265B81}" type="slidenum">
              <a:rPr lang="nl-NL">
                <a:latin typeface="Arial" pitchFamily="-101" charset="0"/>
              </a:rPr>
              <a:pPr/>
              <a:t>6</a:t>
            </a:fld>
            <a:endParaRPr lang="nl-NL">
              <a:latin typeface="Arial" pitchFamily="-101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88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EEE29-902D-0542-8789-8DDA227284E2}" type="slidenum">
              <a:rPr lang="nl-NL">
                <a:latin typeface="Arial" pitchFamily="-93" charset="0"/>
              </a:rPr>
              <a:pPr/>
              <a:t>7</a:t>
            </a:fld>
            <a:endParaRPr lang="nl-NL">
              <a:latin typeface="Arial" pitchFamily="-93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93" charset="0"/>
              <a:ea typeface="ＭＳ Ｐゴシック" pitchFamily="-93" charset="-128"/>
              <a:cs typeface="ＭＳ Ｐゴシック" pitchFamily="-9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5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6A844F-AFCE-C14C-A66A-332D6693AEB4}" type="slidenum">
              <a:rPr lang="nl-NL">
                <a:latin typeface="Arial" pitchFamily="-101" charset="0"/>
              </a:rPr>
              <a:pPr/>
              <a:t>8</a:t>
            </a:fld>
            <a:endParaRPr lang="nl-NL">
              <a:latin typeface="Arial" pitchFamily="-101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322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BA80A-50EA-9943-A99E-007F8AEF3C19}" type="slidenum">
              <a:rPr lang="nl-NL">
                <a:latin typeface="Arial" pitchFamily="-101" charset="0"/>
              </a:rPr>
              <a:pPr/>
              <a:t>9</a:t>
            </a:fld>
            <a:endParaRPr lang="nl-NL">
              <a:latin typeface="Arial" pitchFamily="-101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1" charset="0"/>
              <a:ea typeface="ＭＳ Ｐゴシック" pitchFamily="-101" charset="-128"/>
              <a:cs typeface="ＭＳ Ｐゴシック" pitchFamily="-10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56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FBFA-D2A5-BD47-BFF6-6E52AB1A13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BEC2E-D822-7D43-B820-070DE1042F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B1AE9-F9EA-FF43-83A9-3AAD0739C62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BD42E-EBC7-C440-AF3A-983E3DFF65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8" y="342900"/>
            <a:ext cx="8107362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579438" y="1371600"/>
            <a:ext cx="8107362" cy="42735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insert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99C59-4074-4F44-AB50-06FB12A6AF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22EC9-5D9F-8449-BC0A-DED20A930BF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59BFC-967B-124A-A547-76B7125259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CC773-6D8A-F142-8791-97A36462BC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84C84-B32D-1B46-A0AC-BA5987E11E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DE16C-FA4E-9A4C-8818-9A99F3FD08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9300B-9346-A64F-99B3-3EB4F1B0FA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576E9-B32A-CA46-A785-BFABFCB6C8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BB70125E-72D2-AA48-976E-1AFFAFB15E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ewclimateeconomy.net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486771" y="231887"/>
            <a:ext cx="9906000" cy="1358900"/>
          </a:xfrm>
        </p:spPr>
        <p:txBody>
          <a:bodyPr/>
          <a:lstStyle/>
          <a:p>
            <a:pPr eaLnBrk="1" hangingPunct="1"/>
            <a:r>
              <a:rPr lang="nl-NL" sz="3200" dirty="0">
                <a:solidFill>
                  <a:srgbClr val="0000FF"/>
                </a:solidFill>
                <a:latin typeface="Verdana"/>
                <a:cs typeface="Verdana"/>
              </a:rPr>
              <a:t>CO2-doel halen met marktinstrument: </a:t>
            </a:r>
            <a:br>
              <a:rPr lang="nl-NL" sz="3200" dirty="0">
                <a:solidFill>
                  <a:srgbClr val="0000FF"/>
                </a:solidFill>
                <a:latin typeface="Verdana"/>
                <a:cs typeface="Verdana"/>
              </a:rPr>
            </a:br>
            <a:r>
              <a:rPr lang="nl-NL" sz="3200" dirty="0">
                <a:solidFill>
                  <a:srgbClr val="0000FF"/>
                </a:solidFill>
                <a:latin typeface="Verdana"/>
                <a:cs typeface="Verdana"/>
              </a:rPr>
              <a:t>een oxymoron en </a:t>
            </a:r>
            <a:r>
              <a:rPr lang="nl-NL" sz="3200" dirty="0" err="1">
                <a:solidFill>
                  <a:srgbClr val="0000FF"/>
                </a:solidFill>
                <a:latin typeface="Verdana"/>
                <a:cs typeface="Verdana"/>
              </a:rPr>
              <a:t>mechanism</a:t>
            </a:r>
            <a:r>
              <a:rPr lang="nl-NL" sz="3200" dirty="0">
                <a:solidFill>
                  <a:srgbClr val="0000FF"/>
                </a:solidFill>
                <a:latin typeface="Verdana"/>
                <a:cs typeface="Verdana"/>
              </a:rPr>
              <a:t> design</a:t>
            </a:r>
            <a:endParaRPr lang="nl-NL" sz="3200" i="1" dirty="0">
              <a:solidFill>
                <a:schemeClr val="hlink"/>
              </a:solidFill>
              <a:latin typeface="Verdana" pitchFamily="-101" charset="0"/>
              <a:ea typeface="Verdana" pitchFamily="-101" charset="0"/>
              <a:cs typeface="Verdana" pitchFamily="-101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b="1">
                <a:latin typeface="Times New Roman" pitchFamily="-101" charset="0"/>
              </a:rPr>
              <a:t> 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solidFill>
                <a:srgbClr val="CC9900"/>
              </a:solidFill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389744" y="1462087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394" name="Tekstvak 11"/>
          <p:cNvSpPr txBox="1">
            <a:spLocks noChangeArrowheads="1"/>
          </p:cNvSpPr>
          <p:nvPr/>
        </p:nvSpPr>
        <p:spPr bwMode="auto">
          <a:xfrm>
            <a:off x="669880" y="5410200"/>
            <a:ext cx="746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l-NL" sz="2000" b="1" dirty="0">
                <a:solidFill>
                  <a:srgbClr val="000090"/>
                </a:solidFill>
              </a:rPr>
              <a:t>Jos </a:t>
            </a:r>
            <a:r>
              <a:rPr lang="nl-NL" sz="2000" b="1" dirty="0" err="1">
                <a:solidFill>
                  <a:srgbClr val="000090"/>
                </a:solidFill>
              </a:rPr>
              <a:t>Cozijnsen</a:t>
            </a:r>
            <a:r>
              <a:rPr lang="nl-NL" sz="2000" b="1" dirty="0">
                <a:solidFill>
                  <a:srgbClr val="000090"/>
                </a:solidFill>
              </a:rPr>
              <a:t>, MMA </a:t>
            </a:r>
          </a:p>
          <a:p>
            <a:r>
              <a:rPr lang="nl-NL" sz="2000" b="1" dirty="0" err="1">
                <a:solidFill>
                  <a:srgbClr val="000090"/>
                </a:solidFill>
              </a:rPr>
              <a:t>Kivi</a:t>
            </a:r>
            <a:r>
              <a:rPr lang="nl-NL" sz="2000" b="1" dirty="0">
                <a:solidFill>
                  <a:srgbClr val="000090"/>
                </a:solidFill>
              </a:rPr>
              <a:t> Meet &amp; Greet</a:t>
            </a:r>
          </a:p>
          <a:p>
            <a:r>
              <a:rPr lang="nl-NL" sz="2000" b="1" dirty="0">
                <a:solidFill>
                  <a:srgbClr val="000090"/>
                </a:solidFill>
              </a:rPr>
              <a:t>6 febr. 2018, </a:t>
            </a:r>
            <a:r>
              <a:rPr lang="nl-NL" sz="2000" b="1" dirty="0" err="1">
                <a:solidFill>
                  <a:srgbClr val="000090"/>
                </a:solidFill>
              </a:rPr>
              <a:t>Antropia</a:t>
            </a:r>
            <a:r>
              <a:rPr lang="nl-NL" sz="2000" b="1" dirty="0">
                <a:solidFill>
                  <a:srgbClr val="000090"/>
                </a:solidFill>
              </a:rPr>
              <a:t>, Zeist</a:t>
            </a:r>
          </a:p>
        </p:txBody>
      </p:sp>
      <p:pic>
        <p:nvPicPr>
          <p:cNvPr id="13" name="Afbeelding 12" descr="screenshot_41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18312"/>
            <a:ext cx="2746376" cy="3945301"/>
          </a:xfrm>
          <a:prstGeom prst="rect">
            <a:avLst/>
          </a:prstGeom>
        </p:spPr>
      </p:pic>
      <p:pic>
        <p:nvPicPr>
          <p:cNvPr id="14" name="Picture 33" descr="Volume increase - EU E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53196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61354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93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93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93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energy &amp; environment</a:t>
            </a:r>
            <a:r>
              <a:rPr lang="nl-NL" b="1">
                <a:latin typeface="Times New Roman" pitchFamily="-93" charset="0"/>
              </a:rPr>
              <a:t>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304800" y="9906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-381000" y="-381000"/>
            <a:ext cx="9525000" cy="1143000"/>
          </a:xfrm>
        </p:spPr>
        <p:txBody>
          <a:bodyPr/>
          <a:lstStyle/>
          <a:p>
            <a:pPr eaLnBrk="1" hangingPunct="1"/>
            <a:br>
              <a:rPr lang="nl-NL" sz="4000" dirty="0">
                <a:solidFill>
                  <a:schemeClr val="hlink"/>
                </a:solidFill>
                <a:latin typeface="Verdana" pitchFamily="-93" charset="0"/>
                <a:ea typeface="Verdana" pitchFamily="-93" charset="0"/>
                <a:cs typeface="Verdana" pitchFamily="-93" charset="0"/>
              </a:rPr>
            </a:br>
            <a:r>
              <a:rPr lang="nl-NL" sz="3600" dirty="0">
                <a:solidFill>
                  <a:schemeClr val="hlink"/>
                </a:solidFill>
                <a:latin typeface="Verdana" pitchFamily="-93" charset="0"/>
                <a:ea typeface="Verdana" pitchFamily="-93" charset="0"/>
                <a:cs typeface="Verdana" pitchFamily="-93" charset="0"/>
              </a:rPr>
              <a:t>CO2 doel halen; schaarste creëren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8920" name="Afbeelding 8" descr="CO2_Budg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7848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sz="2400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sz="2400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sz="2400" b="1">
                <a:latin typeface="Times New Roman" pitchFamily="-101" charset="0"/>
              </a:rPr>
              <a:t> 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457200" y="9906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1" name="Titel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64563" cy="1143000"/>
          </a:xfrm>
        </p:spPr>
        <p:txBody>
          <a:bodyPr/>
          <a:lstStyle/>
          <a:p>
            <a:pPr eaLnBrk="1" hangingPunct="1"/>
            <a:r>
              <a:rPr lang="nl-NL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3. CO2-handel EU-Industrie</a:t>
            </a:r>
            <a:br>
              <a:rPr lang="nl-NL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</a:br>
            <a:r>
              <a:rPr lang="nl-NL" sz="32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‘ex-ante’ cap and </a:t>
            </a:r>
            <a:r>
              <a:rPr lang="nl-NL" sz="3200" dirty="0" err="1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trade</a:t>
            </a:r>
            <a:endParaRPr lang="nl-NL" sz="3200" dirty="0">
              <a:solidFill>
                <a:schemeClr val="hlink"/>
              </a:solidFill>
              <a:latin typeface="Verdana" pitchFamily="-101" charset="0"/>
              <a:ea typeface="Verdana" pitchFamily="-101" charset="0"/>
              <a:cs typeface="Verdana" pitchFamily="-101" charset="0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304800" y="2438400"/>
            <a:ext cx="12954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A</a:t>
            </a:r>
          </a:p>
          <a:p>
            <a:pPr>
              <a:defRPr/>
            </a:pPr>
            <a:r>
              <a:rPr lang="nl-NL" sz="2000" dirty="0">
                <a:solidFill>
                  <a:schemeClr val="tx1"/>
                </a:solidFill>
              </a:rPr>
              <a:t>CO2=100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1981200" y="2819400"/>
            <a:ext cx="1295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B</a:t>
            </a:r>
          </a:p>
          <a:p>
            <a:pPr>
              <a:defRPr/>
            </a:pPr>
            <a:r>
              <a:rPr lang="nl-NL" sz="2000" dirty="0">
                <a:solidFill>
                  <a:srgbClr val="000000"/>
                </a:solidFill>
              </a:rPr>
              <a:t>CO2=70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419600" y="2590800"/>
            <a:ext cx="1295400" cy="1447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r>
              <a:rPr lang="nl-NL">
                <a:solidFill>
                  <a:srgbClr val="FFFFCC"/>
                </a:solidFill>
              </a:rPr>
              <a:t>A</a:t>
            </a:r>
          </a:p>
          <a:p>
            <a:r>
              <a:rPr lang="nl-NL" sz="2000">
                <a:solidFill>
                  <a:srgbClr val="000000"/>
                </a:solidFill>
              </a:rPr>
              <a:t>-30</a:t>
            </a:r>
          </a:p>
          <a:p>
            <a:endParaRPr lang="nl-NL" sz="2000">
              <a:solidFill>
                <a:srgbClr val="000000"/>
              </a:solidFill>
            </a:endParaRPr>
          </a:p>
          <a:p>
            <a:endParaRPr lang="nl-NL" sz="2000">
              <a:solidFill>
                <a:srgbClr val="000000"/>
              </a:solidFill>
            </a:endParaRPr>
          </a:p>
          <a:p>
            <a:r>
              <a:rPr lang="nl-NL" sz="2000">
                <a:solidFill>
                  <a:srgbClr val="000000"/>
                </a:solidFill>
              </a:rPr>
              <a:t>CO2=80</a:t>
            </a:r>
          </a:p>
          <a:p>
            <a:endParaRPr lang="nl-NL" sz="2000">
              <a:solidFill>
                <a:srgbClr val="000000"/>
              </a:solidFill>
            </a:endParaRPr>
          </a:p>
          <a:p>
            <a:endParaRPr lang="nl-NL" sz="2000">
              <a:solidFill>
                <a:srgbClr val="000000"/>
              </a:solidFill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6172200" y="3505200"/>
            <a:ext cx="1295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>
                <a:solidFill>
                  <a:srgbClr val="FFFFCC"/>
                </a:solidFill>
              </a:rPr>
              <a:t>B</a:t>
            </a:r>
          </a:p>
          <a:p>
            <a:pPr>
              <a:defRPr/>
            </a:pPr>
            <a:r>
              <a:rPr lang="nl-NL" sz="2000">
                <a:solidFill>
                  <a:srgbClr val="000000"/>
                </a:solidFill>
              </a:rPr>
              <a:t>CO2=20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4191000" y="2894013"/>
            <a:ext cx="3429000" cy="15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7" name="Tekstvak 15"/>
          <p:cNvSpPr txBox="1">
            <a:spLocks noChangeArrowheads="1"/>
          </p:cNvSpPr>
          <p:nvPr/>
        </p:nvSpPr>
        <p:spPr bwMode="auto">
          <a:xfrm>
            <a:off x="228600" y="1524000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nl-NL" sz="2000" dirty="0"/>
              <a:t>Gezamenlijk voor: 170 </a:t>
            </a:r>
            <a:r>
              <a:rPr lang="nl-NL" sz="2000" dirty="0" err="1"/>
              <a:t>Kton</a:t>
            </a:r>
            <a:r>
              <a:rPr lang="nl-NL" sz="2000" dirty="0"/>
              <a:t> CO2              Na:100 </a:t>
            </a:r>
            <a:r>
              <a:rPr lang="nl-NL" sz="2000" dirty="0" err="1"/>
              <a:t>Kton</a:t>
            </a:r>
            <a:r>
              <a:rPr lang="nl-NL" sz="2000" dirty="0"/>
              <a:t> CO2</a:t>
            </a:r>
          </a:p>
          <a:p>
            <a:pPr algn="l"/>
            <a:r>
              <a:rPr lang="nl-NL" sz="2000" dirty="0"/>
              <a:t>Beide maken 100 </a:t>
            </a:r>
            <a:r>
              <a:rPr lang="nl-NL" sz="2000" dirty="0" err="1"/>
              <a:t>Kton</a:t>
            </a:r>
            <a:r>
              <a:rPr lang="nl-NL" sz="2000" dirty="0"/>
              <a:t> staal         </a:t>
            </a:r>
          </a:p>
        </p:txBody>
      </p:sp>
      <p:sp>
        <p:nvSpPr>
          <p:cNvPr id="26638" name="Tekstvak 16"/>
          <p:cNvSpPr txBox="1">
            <a:spLocks noChangeArrowheads="1"/>
          </p:cNvSpPr>
          <p:nvPr/>
        </p:nvSpPr>
        <p:spPr bwMode="auto">
          <a:xfrm>
            <a:off x="5410200" y="1905000"/>
            <a:ext cx="396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Plafond=50kt/100kt staal</a:t>
            </a:r>
          </a:p>
          <a:p>
            <a:r>
              <a:rPr lang="nl-NL" sz="2000" dirty="0">
                <a:solidFill>
                  <a:srgbClr val="FF0000"/>
                </a:solidFill>
              </a:rPr>
              <a:t>50kt gratis CO2=rechten</a:t>
            </a:r>
          </a:p>
        </p:txBody>
      </p:sp>
      <p:sp>
        <p:nvSpPr>
          <p:cNvPr id="26639" name="Tekstvak 17"/>
          <p:cNvSpPr txBox="1">
            <a:spLocks noChangeArrowheads="1"/>
          </p:cNvSpPr>
          <p:nvPr/>
        </p:nvSpPr>
        <p:spPr bwMode="auto">
          <a:xfrm>
            <a:off x="609600" y="4343400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nl-NL" sz="2000" dirty="0"/>
              <a:t>Via emissiehandel gaat de totale emissie naar beneden;</a:t>
            </a:r>
          </a:p>
          <a:p>
            <a:pPr algn="l"/>
            <a:r>
              <a:rPr lang="nl-NL" sz="2000" dirty="0"/>
              <a:t>Tussen bedrijven kan overschot/tekort verhandeld worden of </a:t>
            </a:r>
            <a:r>
              <a:rPr lang="nl-NL" sz="2000" dirty="0" err="1"/>
              <a:t>gebanked</a:t>
            </a:r>
            <a:r>
              <a:rPr lang="nl-NL" sz="2000" dirty="0"/>
              <a:t> voor de toekomst</a:t>
            </a:r>
          </a:p>
        </p:txBody>
      </p:sp>
      <p:sp>
        <p:nvSpPr>
          <p:cNvPr id="26640" name="Tekstvak 18"/>
          <p:cNvSpPr txBox="1">
            <a:spLocks noChangeArrowheads="1"/>
          </p:cNvSpPr>
          <p:nvPr/>
        </p:nvSpPr>
        <p:spPr bwMode="auto">
          <a:xfrm>
            <a:off x="7620000" y="2895600"/>
            <a:ext cx="1447800" cy="646113"/>
          </a:xfrm>
          <a:prstGeom prst="rect">
            <a:avLst/>
          </a:prstGeom>
          <a:solidFill>
            <a:srgbClr val="E99B5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800"/>
              <a:t>Opbrengst B =30t </a:t>
            </a:r>
          </a:p>
        </p:txBody>
      </p:sp>
      <p:cxnSp>
        <p:nvCxnSpPr>
          <p:cNvPr id="20" name="Rechte verbindingslijn met pijl 19"/>
          <p:cNvCxnSpPr/>
          <p:nvPr/>
        </p:nvCxnSpPr>
        <p:spPr>
          <a:xfrm>
            <a:off x="4724400" y="2741613"/>
            <a:ext cx="2057400" cy="458787"/>
          </a:xfrm>
          <a:prstGeom prst="straightConnector1">
            <a:avLst/>
          </a:prstGeom>
          <a:ln w="38100">
            <a:solidFill>
              <a:srgbClr val="E9463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hthoek 20"/>
          <p:cNvSpPr/>
          <p:nvPr/>
        </p:nvSpPr>
        <p:spPr>
          <a:xfrm>
            <a:off x="6172200" y="2895600"/>
            <a:ext cx="1295400" cy="533400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l-NL" dirty="0"/>
          </a:p>
        </p:txBody>
      </p:sp>
      <p:cxnSp>
        <p:nvCxnSpPr>
          <p:cNvPr id="26643" name="Rechte verbindingslijn 21"/>
          <p:cNvCxnSpPr>
            <a:cxnSpLocks noChangeShapeType="1"/>
          </p:cNvCxnSpPr>
          <p:nvPr/>
        </p:nvCxnSpPr>
        <p:spPr bwMode="auto">
          <a:xfrm flipV="1">
            <a:off x="5867400" y="24384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Rechthoek 21"/>
          <p:cNvSpPr/>
          <p:nvPr/>
        </p:nvSpPr>
        <p:spPr bwMode="auto">
          <a:xfrm>
            <a:off x="381000" y="5486400"/>
            <a:ext cx="1143000" cy="6096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Kosten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-reductie</a:t>
            </a:r>
          </a:p>
        </p:txBody>
      </p:sp>
      <p:sp>
        <p:nvSpPr>
          <p:cNvPr id="23" name="Rechthoek 22"/>
          <p:cNvSpPr/>
          <p:nvPr/>
        </p:nvSpPr>
        <p:spPr bwMode="auto">
          <a:xfrm>
            <a:off x="1981200" y="5486400"/>
            <a:ext cx="1143000" cy="6096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Opbrengst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sz="2400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sz="2400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sz="2400" b="1">
                <a:latin typeface="Times New Roman" pitchFamily="-101" charset="0"/>
              </a:rPr>
              <a:t> 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457200" y="9906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1" name="Titel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64563" cy="1143000"/>
          </a:xfrm>
        </p:spPr>
        <p:txBody>
          <a:bodyPr/>
          <a:lstStyle/>
          <a:p>
            <a:pPr eaLnBrk="1" hangingPunct="1"/>
            <a:r>
              <a:rPr lang="nl-NL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CO2-handel EU-Energie</a:t>
            </a:r>
            <a:br>
              <a:rPr lang="nl-NL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</a:br>
            <a:r>
              <a:rPr lang="nl-NL" sz="32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‘ex-ante’: 0 emissierechten voor stroom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04800" y="2438400"/>
            <a:ext cx="12954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A: Kolen</a:t>
            </a:r>
          </a:p>
          <a:p>
            <a:pPr>
              <a:defRPr/>
            </a:pPr>
            <a:r>
              <a:rPr lang="nl-NL" sz="2000" dirty="0">
                <a:solidFill>
                  <a:schemeClr val="tx1"/>
                </a:solidFill>
              </a:rPr>
              <a:t>CO2=</a:t>
            </a:r>
          </a:p>
          <a:p>
            <a:pPr>
              <a:defRPr/>
            </a:pPr>
            <a:r>
              <a:rPr lang="nl-NL" sz="2000" dirty="0">
                <a:solidFill>
                  <a:schemeClr val="tx1"/>
                </a:solidFill>
              </a:rPr>
              <a:t>3 </a:t>
            </a:r>
            <a:r>
              <a:rPr lang="nl-NL" sz="2000" dirty="0" err="1">
                <a:solidFill>
                  <a:schemeClr val="tx1"/>
                </a:solidFill>
              </a:rPr>
              <a:t>Mt</a:t>
            </a:r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981200" y="2819400"/>
            <a:ext cx="1295400" cy="12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B: gas</a:t>
            </a:r>
          </a:p>
          <a:p>
            <a:pPr>
              <a:defRPr/>
            </a:pPr>
            <a:r>
              <a:rPr lang="nl-NL" sz="2000" dirty="0">
                <a:solidFill>
                  <a:srgbClr val="000000"/>
                </a:solidFill>
              </a:rPr>
              <a:t>CO2=</a:t>
            </a:r>
          </a:p>
          <a:p>
            <a:pPr>
              <a:defRPr/>
            </a:pPr>
            <a:r>
              <a:rPr lang="nl-NL" sz="2000" dirty="0">
                <a:solidFill>
                  <a:srgbClr val="000000"/>
                </a:solidFill>
              </a:rPr>
              <a:t>1,5Mt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52400" y="4114800"/>
            <a:ext cx="3429000" cy="158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9" name="Tekstvak 17"/>
          <p:cNvSpPr txBox="1">
            <a:spLocks noChangeArrowheads="1"/>
          </p:cNvSpPr>
          <p:nvPr/>
        </p:nvSpPr>
        <p:spPr bwMode="auto">
          <a:xfrm>
            <a:off x="609600" y="4343400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nl-NL" sz="2000" dirty="0"/>
              <a:t>Via emissiehandel gaat de totale emissie naar beneden;</a:t>
            </a:r>
          </a:p>
          <a:p>
            <a:pPr algn="l"/>
            <a:r>
              <a:rPr lang="nl-NL" sz="2000" dirty="0"/>
              <a:t>Tussen bedrijven kan overschot/tekort verhandeld worden of </a:t>
            </a:r>
            <a:r>
              <a:rPr lang="nl-NL" sz="2000" dirty="0" err="1"/>
              <a:t>gebanked</a:t>
            </a:r>
            <a:r>
              <a:rPr lang="nl-NL" sz="2000" dirty="0"/>
              <a:t> voor de toekomst</a:t>
            </a:r>
          </a:p>
        </p:txBody>
      </p:sp>
      <p:sp>
        <p:nvSpPr>
          <p:cNvPr id="26640" name="Tekstvak 18"/>
          <p:cNvSpPr txBox="1">
            <a:spLocks noChangeArrowheads="1"/>
          </p:cNvSpPr>
          <p:nvPr/>
        </p:nvSpPr>
        <p:spPr bwMode="auto">
          <a:xfrm>
            <a:off x="7162800" y="2209800"/>
            <a:ext cx="1447800" cy="369332"/>
          </a:xfrm>
          <a:prstGeom prst="rect">
            <a:avLst/>
          </a:prstGeom>
          <a:solidFill>
            <a:srgbClr val="E99B5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1800" dirty="0"/>
              <a:t>Veilingen</a:t>
            </a:r>
          </a:p>
        </p:txBody>
      </p:sp>
      <p:cxnSp>
        <p:nvCxnSpPr>
          <p:cNvPr id="20" name="Rechte verbindingslijn met pijl 19"/>
          <p:cNvCxnSpPr/>
          <p:nvPr/>
        </p:nvCxnSpPr>
        <p:spPr>
          <a:xfrm>
            <a:off x="4419600" y="3124200"/>
            <a:ext cx="2057400" cy="1588"/>
          </a:xfrm>
          <a:prstGeom prst="straightConnector1">
            <a:avLst/>
          </a:prstGeom>
          <a:ln w="38100">
            <a:solidFill>
              <a:srgbClr val="E9463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hthoek 21"/>
          <p:cNvSpPr/>
          <p:nvPr/>
        </p:nvSpPr>
        <p:spPr bwMode="auto">
          <a:xfrm>
            <a:off x="381000" y="5486400"/>
            <a:ext cx="1143000" cy="6096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Kosten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-reductie</a:t>
            </a:r>
          </a:p>
        </p:txBody>
      </p:sp>
      <p:sp>
        <p:nvSpPr>
          <p:cNvPr id="23" name="Rechthoek 22"/>
          <p:cNvSpPr/>
          <p:nvPr/>
        </p:nvSpPr>
        <p:spPr bwMode="auto">
          <a:xfrm>
            <a:off x="1981200" y="5486400"/>
            <a:ext cx="1143000" cy="6096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Opbrengst</a:t>
            </a:r>
          </a:p>
        </p:txBody>
      </p:sp>
      <p:sp>
        <p:nvSpPr>
          <p:cNvPr id="24" name="Tekstvak 18"/>
          <p:cNvSpPr txBox="1">
            <a:spLocks noChangeArrowheads="1"/>
          </p:cNvSpPr>
          <p:nvPr/>
        </p:nvSpPr>
        <p:spPr bwMode="auto">
          <a:xfrm>
            <a:off x="7162800" y="2895600"/>
            <a:ext cx="1524000" cy="369332"/>
          </a:xfrm>
          <a:prstGeom prst="rect">
            <a:avLst/>
          </a:prstGeom>
          <a:solidFill>
            <a:srgbClr val="E99B56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l-NL" sz="1800" dirty="0"/>
              <a:t>CO2-markt</a:t>
            </a:r>
          </a:p>
        </p:txBody>
      </p:sp>
      <p:cxnSp>
        <p:nvCxnSpPr>
          <p:cNvPr id="28" name="Rechte verbindingslijn met pijl 27"/>
          <p:cNvCxnSpPr/>
          <p:nvPr/>
        </p:nvCxnSpPr>
        <p:spPr>
          <a:xfrm>
            <a:off x="4419600" y="2438400"/>
            <a:ext cx="2057400" cy="1588"/>
          </a:xfrm>
          <a:prstGeom prst="straightConnector1">
            <a:avLst/>
          </a:prstGeom>
          <a:ln w="38100">
            <a:solidFill>
              <a:srgbClr val="E94639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sz="2400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sz="2400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sz="2400" b="1">
                <a:latin typeface="Times New Roman" pitchFamily="-101" charset="0"/>
              </a:rPr>
              <a:t> 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304800" y="9906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79" name="Titel 1"/>
          <p:cNvSpPr>
            <a:spLocks noGrp="1"/>
          </p:cNvSpPr>
          <p:nvPr>
            <p:ph type="title"/>
          </p:nvPr>
        </p:nvSpPr>
        <p:spPr>
          <a:xfrm>
            <a:off x="625931" y="457200"/>
            <a:ext cx="8915400" cy="1143000"/>
          </a:xfrm>
        </p:spPr>
        <p:txBody>
          <a:bodyPr/>
          <a:lstStyle/>
          <a:p>
            <a:pPr algn="l" eaLnBrk="1" hangingPunct="1"/>
            <a:r>
              <a:rPr lang="nl-NL" dirty="0" err="1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Proje</a:t>
            </a:r>
            <a:r>
              <a:rPr lang="nl-NL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ct-based:’ex-post’ </a:t>
            </a:r>
            <a:br>
              <a:rPr lang="nl-NL" sz="36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</a:br>
            <a:r>
              <a:rPr lang="nl-NL" sz="24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Geen verplichting in project in niet–ETS sector; </a:t>
            </a:r>
            <a:br>
              <a:rPr lang="nl-NL" sz="24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</a:br>
            <a:r>
              <a:rPr lang="nl-NL" sz="24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mogelijkheid credits te genereren.</a:t>
            </a:r>
          </a:p>
        </p:txBody>
      </p:sp>
      <p:sp>
        <p:nvSpPr>
          <p:cNvPr id="11" name="Rechthoek 10"/>
          <p:cNvSpPr/>
          <p:nvPr/>
        </p:nvSpPr>
        <p:spPr>
          <a:xfrm>
            <a:off x="838200" y="2895600"/>
            <a:ext cx="1295400" cy="167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A</a:t>
            </a:r>
          </a:p>
          <a:p>
            <a:pPr>
              <a:defRPr/>
            </a:pPr>
            <a:r>
              <a:rPr lang="nl-NL" sz="2000" dirty="0">
                <a:solidFill>
                  <a:schemeClr val="tx1"/>
                </a:solidFill>
              </a:rPr>
              <a:t>CO2=100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876800" y="3810000"/>
            <a:ext cx="12954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NL" dirty="0"/>
              <a:t>B</a:t>
            </a:r>
          </a:p>
          <a:p>
            <a:pPr>
              <a:defRPr/>
            </a:pPr>
            <a:r>
              <a:rPr lang="nl-NL" sz="2000" dirty="0">
                <a:solidFill>
                  <a:srgbClr val="000000"/>
                </a:solidFill>
              </a:rPr>
              <a:t>CO2=40</a:t>
            </a:r>
          </a:p>
        </p:txBody>
      </p:sp>
      <p:cxnSp>
        <p:nvCxnSpPr>
          <p:cNvPr id="13" name="Rechte verbindingslijn 12"/>
          <p:cNvCxnSpPr/>
          <p:nvPr/>
        </p:nvCxnSpPr>
        <p:spPr>
          <a:xfrm flipV="1">
            <a:off x="838200" y="2743200"/>
            <a:ext cx="5791200" cy="7620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3" name="Tekstvak 13"/>
          <p:cNvSpPr txBox="1">
            <a:spLocks noChangeArrowheads="1"/>
          </p:cNvSpPr>
          <p:nvPr/>
        </p:nvSpPr>
        <p:spPr bwMode="auto">
          <a:xfrm>
            <a:off x="304800" y="1905000"/>
            <a:ext cx="6019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2000"/>
              <a:t>Voor: 100ton CO2, als voldaan wordt aan Bouwbesluit, etc, subsidie, convenant                </a:t>
            </a:r>
            <a:r>
              <a:rPr lang="nl-NL" sz="2000">
                <a:sym typeface="Wingdings" pitchFamily="-101" charset="2"/>
              </a:rPr>
              <a:t> 		</a:t>
            </a:r>
          </a:p>
          <a:p>
            <a:endParaRPr lang="nl-NL" sz="2000">
              <a:sym typeface="Wingdings" pitchFamily="-101" charset="2"/>
            </a:endParaRPr>
          </a:p>
          <a:p>
            <a:r>
              <a:rPr lang="nl-NL" sz="2000">
                <a:sym typeface="Wingdings" pitchFamily="-101" charset="2"/>
              </a:rPr>
              <a:t>		               Na: 40, na investering</a:t>
            </a:r>
          </a:p>
          <a:p>
            <a:r>
              <a:rPr lang="nl-NL" sz="2000">
                <a:sym typeface="Wingdings" pitchFamily="-101" charset="2"/>
              </a:rPr>
              <a:t>		               isolatie, biogas, recycling</a:t>
            </a:r>
            <a:endParaRPr lang="nl-NL" sz="2000"/>
          </a:p>
        </p:txBody>
      </p:sp>
      <p:sp>
        <p:nvSpPr>
          <p:cNvPr id="28684" name="Tekstvak 14"/>
          <p:cNvSpPr txBox="1">
            <a:spLocks noChangeArrowheads="1"/>
          </p:cNvSpPr>
          <p:nvPr/>
        </p:nvSpPr>
        <p:spPr bwMode="auto">
          <a:xfrm>
            <a:off x="7010400" y="2819400"/>
            <a:ext cx="1828800" cy="708025"/>
          </a:xfrm>
          <a:prstGeom prst="rect">
            <a:avLst/>
          </a:prstGeom>
          <a:solidFill>
            <a:srgbClr val="E99B5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2000"/>
              <a:t>Opbrengst=60t p/jr</a:t>
            </a:r>
          </a:p>
        </p:txBody>
      </p:sp>
      <p:sp>
        <p:nvSpPr>
          <p:cNvPr id="28685" name="Tekstvak 15"/>
          <p:cNvSpPr txBox="1">
            <a:spLocks noChangeArrowheads="1"/>
          </p:cNvSpPr>
          <p:nvPr/>
        </p:nvSpPr>
        <p:spPr bwMode="auto">
          <a:xfrm>
            <a:off x="533400" y="4854575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nl-NL" sz="2000" dirty="0"/>
              <a:t>Via projectgebonden benadering kan een project </a:t>
            </a:r>
          </a:p>
          <a:p>
            <a:pPr algn="l"/>
            <a:r>
              <a:rPr lang="nl-NL" sz="2000" dirty="0"/>
              <a:t>CO2-credits verdienen, als emissie onder </a:t>
            </a:r>
            <a:r>
              <a:rPr lang="nl-NL" sz="2000" dirty="0" err="1"/>
              <a:t>benchmark</a:t>
            </a:r>
            <a:r>
              <a:rPr lang="nl-NL" sz="2000" dirty="0"/>
              <a:t> of baseline (100 ton) komt</a:t>
            </a:r>
          </a:p>
        </p:txBody>
      </p:sp>
      <p:cxnSp>
        <p:nvCxnSpPr>
          <p:cNvPr id="17" name="Rechte verbindingslijn met pijl 16"/>
          <p:cNvCxnSpPr/>
          <p:nvPr/>
        </p:nvCxnSpPr>
        <p:spPr>
          <a:xfrm>
            <a:off x="6019800" y="3427413"/>
            <a:ext cx="914400" cy="1587"/>
          </a:xfrm>
          <a:prstGeom prst="straightConnector1">
            <a:avLst/>
          </a:prstGeom>
          <a:ln w="38100">
            <a:solidFill>
              <a:srgbClr val="E9463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hthoek 17"/>
          <p:cNvSpPr/>
          <p:nvPr/>
        </p:nvSpPr>
        <p:spPr>
          <a:xfrm>
            <a:off x="4876800" y="2819400"/>
            <a:ext cx="1295400" cy="990600"/>
          </a:xfrm>
          <a:prstGeom prst="rect">
            <a:avLst/>
          </a:prstGeom>
          <a:noFill/>
          <a:ln>
            <a:solidFill>
              <a:schemeClr val="accent1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l-NL" sz="2000" dirty="0">
              <a:solidFill>
                <a:srgbClr val="000000"/>
              </a:solidFill>
            </a:endParaRPr>
          </a:p>
        </p:txBody>
      </p:sp>
      <p:sp>
        <p:nvSpPr>
          <p:cNvPr id="28688" name="Tekstvak 16"/>
          <p:cNvSpPr txBox="1">
            <a:spLocks noChangeArrowheads="1"/>
          </p:cNvSpPr>
          <p:nvPr/>
        </p:nvSpPr>
        <p:spPr bwMode="auto">
          <a:xfrm>
            <a:off x="6629400" y="18288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Baseline: 100t</a:t>
            </a:r>
          </a:p>
        </p:txBody>
      </p:sp>
      <p:cxnSp>
        <p:nvCxnSpPr>
          <p:cNvPr id="28689" name="Rechte verbindingslijn 19"/>
          <p:cNvCxnSpPr>
            <a:cxnSpLocks noChangeShapeType="1"/>
          </p:cNvCxnSpPr>
          <p:nvPr/>
        </p:nvCxnSpPr>
        <p:spPr bwMode="auto">
          <a:xfrm flipV="1">
            <a:off x="5943600" y="22860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sz="2400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sz="2400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sz="2400" b="1">
                <a:latin typeface="Times New Roman" pitchFamily="-101" charset="0"/>
              </a:rPr>
              <a:t> 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304800" y="9906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79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/>
          <a:lstStyle/>
          <a:p>
            <a:pPr algn="l" eaLnBrk="1" hangingPunct="1"/>
            <a:r>
              <a:rPr lang="nl-NL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  </a:t>
            </a:r>
            <a:r>
              <a:rPr lang="nl-NL" dirty="0">
                <a:solidFill>
                  <a:srgbClr val="FF660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CO2-handel of CO2-taks</a:t>
            </a:r>
            <a:br>
              <a:rPr lang="nl-NL" sz="3600" dirty="0">
                <a:solidFill>
                  <a:srgbClr val="FF660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</a:br>
            <a:endParaRPr lang="nl-NL" sz="2400" dirty="0">
              <a:solidFill>
                <a:srgbClr val="FF6600"/>
              </a:solidFill>
              <a:latin typeface="Verdana" pitchFamily="-101" charset="0"/>
              <a:ea typeface="Verdana" pitchFamily="-101" charset="0"/>
              <a:cs typeface="Verdana" pitchFamily="-101" charset="0"/>
            </a:endParaRPr>
          </a:p>
        </p:txBody>
      </p:sp>
      <p:sp>
        <p:nvSpPr>
          <p:cNvPr id="28685" name="Tekstvak 15"/>
          <p:cNvSpPr txBox="1">
            <a:spLocks noChangeArrowheads="1"/>
          </p:cNvSpPr>
          <p:nvPr/>
        </p:nvSpPr>
        <p:spPr bwMode="auto">
          <a:xfrm>
            <a:off x="1143000" y="1905000"/>
            <a:ext cx="6477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l-NL" sz="3200" dirty="0">
                <a:solidFill>
                  <a:srgbClr val="FF6600"/>
                </a:solidFill>
              </a:rPr>
              <a:t>Wat vinden jullie beter, </a:t>
            </a:r>
          </a:p>
          <a:p>
            <a:r>
              <a:rPr lang="nl-NL" sz="3200" i="1" dirty="0">
                <a:solidFill>
                  <a:srgbClr val="FF6600"/>
                </a:solidFill>
              </a:rPr>
              <a:t>CO2-handelssysteem of een CO2-belasting om voldoende CO2 reductie te bewerkstelligen?</a:t>
            </a:r>
          </a:p>
        </p:txBody>
      </p:sp>
    </p:spTree>
    <p:extLst>
      <p:ext uri="{BB962C8B-B14F-4D97-AF65-F5344CB8AC3E}">
        <p14:creationId xmlns:p14="http://schemas.microsoft.com/office/powerpoint/2010/main" val="6938635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101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b="1">
                <a:latin typeface="Times New Roman" pitchFamily="-101" charset="0"/>
              </a:rPr>
              <a:t> 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323850" y="914400"/>
            <a:ext cx="8210550" cy="349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819150" y="5491163"/>
            <a:ext cx="9636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8" name="Rectangle 51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9" name="Rectangle 52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0" name="Rectangle 54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1" name="Rectangle 5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2" name="Rectangle 5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3" name="Rectangle 60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4" name="Rectangle 63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5" name="Rectangle 64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6" name="Rectangle 88"/>
          <p:cNvSpPr>
            <a:spLocks noChangeArrowheads="1"/>
          </p:cNvSpPr>
          <p:nvPr/>
        </p:nvSpPr>
        <p:spPr bwMode="auto">
          <a:xfrm>
            <a:off x="2365375" y="5491163"/>
            <a:ext cx="9366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7" name="Rectangle 89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8" name="Rectangle 91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872511" y="228600"/>
            <a:ext cx="65149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dirty="0">
                <a:solidFill>
                  <a:schemeClr val="hlink"/>
                </a:solidFill>
              </a:rPr>
              <a:t>CO2-handel </a:t>
            </a:r>
            <a:r>
              <a:rPr lang="nl-NL" sz="4400" dirty="0" err="1">
                <a:solidFill>
                  <a:schemeClr val="hlink"/>
                </a:solidFill>
              </a:rPr>
              <a:t>vs</a:t>
            </a:r>
            <a:r>
              <a:rPr lang="nl-NL" sz="4400" dirty="0">
                <a:solidFill>
                  <a:schemeClr val="hlink"/>
                </a:solidFill>
              </a:rPr>
              <a:t> heffing</a:t>
            </a:r>
          </a:p>
        </p:txBody>
      </p:sp>
      <p:graphicFrame>
        <p:nvGraphicFramePr>
          <p:cNvPr id="23" name="Tabel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234851"/>
              </p:ext>
            </p:extLst>
          </p:nvPr>
        </p:nvGraphicFramePr>
        <p:xfrm>
          <a:off x="457200" y="990600"/>
          <a:ext cx="8458200" cy="5425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r>
                        <a:rPr lang="nl-NL" sz="2400" b="1" dirty="0"/>
                        <a:t>Controls </a:t>
                      </a:r>
                      <a:r>
                        <a:rPr lang="nl-NL" sz="2400" b="1" dirty="0" err="1"/>
                        <a:t>Amount</a:t>
                      </a:r>
                      <a:r>
                        <a:rPr lang="nl-NL" sz="2400" b="1" baseline="0" dirty="0"/>
                        <a:t> of </a:t>
                      </a:r>
                      <a:r>
                        <a:rPr lang="nl-NL" sz="2400" b="1" baseline="0" dirty="0" err="1"/>
                        <a:t>max</a:t>
                      </a:r>
                      <a:r>
                        <a:rPr lang="nl-NL" sz="2400" b="1" baseline="0" dirty="0"/>
                        <a:t> </a:t>
                      </a:r>
                      <a:r>
                        <a:rPr lang="nl-NL" sz="2400" b="1" baseline="0" dirty="0" err="1"/>
                        <a:t>emissions</a:t>
                      </a:r>
                      <a:r>
                        <a:rPr lang="nl-NL" sz="2400" b="1" baseline="0" dirty="0"/>
                        <a:t>: quota</a:t>
                      </a:r>
                      <a:endParaRPr lang="nl-NL" sz="2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dirty="0"/>
                        <a:t>Controls</a:t>
                      </a:r>
                      <a:r>
                        <a:rPr lang="nl-NL" sz="2400" b="1" baseline="0" dirty="0"/>
                        <a:t> </a:t>
                      </a:r>
                      <a:r>
                        <a:rPr lang="nl-NL" sz="2400" b="1" kern="1200" dirty="0" err="1"/>
                        <a:t>Price</a:t>
                      </a:r>
                      <a:endParaRPr lang="nl-NL" sz="24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nl-NL" sz="2400" b="1" dirty="0" err="1"/>
                        <a:t>Payment</a:t>
                      </a:r>
                      <a:r>
                        <a:rPr lang="nl-NL" sz="2400" b="1" baseline="0" dirty="0"/>
                        <a:t> to </a:t>
                      </a:r>
                      <a:r>
                        <a:rPr lang="nl-NL" sz="2400" b="1" baseline="0" dirty="0" err="1"/>
                        <a:t>Firms</a:t>
                      </a:r>
                      <a:r>
                        <a:rPr lang="nl-NL" sz="2400" b="1" baseline="0" dirty="0"/>
                        <a:t> via </a:t>
                      </a:r>
                      <a:r>
                        <a:rPr lang="nl-NL" sz="2400" b="1" baseline="0" dirty="0" err="1"/>
                        <a:t>market</a:t>
                      </a:r>
                      <a:endParaRPr lang="nl-NL" sz="2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kern="1200" dirty="0" err="1"/>
                        <a:t>Payment</a:t>
                      </a:r>
                      <a:r>
                        <a:rPr lang="nl-NL" sz="2400" b="1" kern="1200" dirty="0"/>
                        <a:t> to </a:t>
                      </a:r>
                      <a:r>
                        <a:rPr lang="nl-NL" sz="2400" b="1" kern="1200" dirty="0" err="1"/>
                        <a:t>government</a:t>
                      </a:r>
                      <a:endParaRPr lang="nl-NL" sz="24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r>
                        <a:rPr lang="nl-NL" sz="2400" b="1" dirty="0" err="1">
                          <a:solidFill>
                            <a:schemeClr val="accent4"/>
                          </a:solidFill>
                        </a:rPr>
                        <a:t>Reduce</a:t>
                      </a:r>
                      <a:r>
                        <a:rPr lang="nl-NL" sz="2400" b="1" dirty="0">
                          <a:solidFill>
                            <a:schemeClr val="accent4"/>
                          </a:solidFill>
                        </a:rPr>
                        <a:t>,</a:t>
                      </a:r>
                      <a:r>
                        <a:rPr lang="nl-NL" sz="2400" b="1" baseline="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nl-NL" sz="2400" b="1" baseline="0" dirty="0" err="1">
                          <a:solidFill>
                            <a:schemeClr val="accent4"/>
                          </a:solidFill>
                        </a:rPr>
                        <a:t>buy</a:t>
                      </a:r>
                      <a:r>
                        <a:rPr lang="nl-NL" sz="2400" b="1" baseline="0" dirty="0">
                          <a:solidFill>
                            <a:schemeClr val="accent4"/>
                          </a:solidFill>
                        </a:rPr>
                        <a:t>, </a:t>
                      </a:r>
                      <a:r>
                        <a:rPr lang="nl-NL" sz="2400" b="1" baseline="0" dirty="0" err="1">
                          <a:solidFill>
                            <a:schemeClr val="accent4"/>
                          </a:solidFill>
                        </a:rPr>
                        <a:t>sell</a:t>
                      </a:r>
                      <a:r>
                        <a:rPr lang="nl-NL" sz="2400" b="1" baseline="0" dirty="0">
                          <a:solidFill>
                            <a:schemeClr val="accent4"/>
                          </a:solidFill>
                        </a:rPr>
                        <a:t>, bank</a:t>
                      </a:r>
                      <a:endParaRPr lang="nl-NL" sz="2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Recycling</a:t>
                      </a:r>
                      <a:r>
                        <a:rPr lang="nl-NL" sz="24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nl-NL" sz="2400" b="1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revenues</a:t>
                      </a:r>
                      <a:r>
                        <a:rPr lang="nl-NL" sz="24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nl-NL" sz="2400" b="1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max</a:t>
                      </a:r>
                      <a:r>
                        <a:rPr lang="nl-NL" sz="24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1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governance</a:t>
                      </a:r>
                      <a:endParaRPr lang="nl-NL" sz="24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accent4"/>
                          </a:solidFill>
                        </a:rPr>
                        <a:t>Sources</a:t>
                      </a:r>
                      <a:r>
                        <a:rPr lang="nl-NL" sz="2400" b="1" baseline="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nl-NL" sz="2400" b="1" baseline="0" dirty="0" err="1">
                          <a:solidFill>
                            <a:schemeClr val="accent4"/>
                          </a:solidFill>
                        </a:rPr>
                        <a:t>and</a:t>
                      </a:r>
                      <a:r>
                        <a:rPr lang="nl-NL" sz="2400" b="1" baseline="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nl-NL" sz="2400" b="1" baseline="0" dirty="0" err="1">
                          <a:solidFill>
                            <a:schemeClr val="accent4"/>
                          </a:solidFill>
                        </a:rPr>
                        <a:t>external</a:t>
                      </a:r>
                      <a:r>
                        <a:rPr lang="nl-NL" sz="2400" b="1" baseline="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nl-NL" sz="2400" b="1" baseline="0" dirty="0" err="1">
                          <a:solidFill>
                            <a:schemeClr val="accent4"/>
                          </a:solidFill>
                        </a:rPr>
                        <a:t>projects</a:t>
                      </a:r>
                      <a:r>
                        <a:rPr lang="nl-NL" sz="2400" b="1" baseline="0" dirty="0">
                          <a:solidFill>
                            <a:schemeClr val="accent4"/>
                          </a:solidFill>
                        </a:rPr>
                        <a:t> and sectors </a:t>
                      </a:r>
                      <a:r>
                        <a:rPr lang="nl-NL" sz="2400" b="1" baseline="0" dirty="0" err="1">
                          <a:solidFill>
                            <a:schemeClr val="accent4"/>
                          </a:solidFill>
                        </a:rPr>
                        <a:t>also</a:t>
                      </a:r>
                      <a:r>
                        <a:rPr lang="nl-NL" sz="2400" b="1" baseline="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nl-NL" sz="2400" b="1" baseline="0" dirty="0" err="1">
                          <a:solidFill>
                            <a:schemeClr val="accent4"/>
                          </a:solidFill>
                        </a:rPr>
                        <a:t>abroad</a:t>
                      </a:r>
                      <a:endParaRPr lang="nl-NL" sz="2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nl-NL" sz="24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1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emissions</a:t>
                      </a:r>
                      <a:r>
                        <a:rPr lang="nl-NL" sz="24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nl-NL" sz="24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ources</a:t>
                      </a:r>
                      <a:r>
                        <a:rPr lang="nl-NL" sz="24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1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participate</a:t>
                      </a:r>
                      <a:endParaRPr lang="nl-NL" sz="24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accent4"/>
                          </a:solidFill>
                        </a:rPr>
                        <a:t>Global, </a:t>
                      </a:r>
                      <a:r>
                        <a:rPr lang="nl-NL" sz="2400" b="1" dirty="0" err="1">
                          <a:solidFill>
                            <a:schemeClr val="accent4"/>
                          </a:solidFill>
                        </a:rPr>
                        <a:t>linking</a:t>
                      </a:r>
                      <a:r>
                        <a:rPr lang="nl-NL" sz="2400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nl-NL" sz="2400" b="1" dirty="0" err="1">
                          <a:solidFill>
                            <a:schemeClr val="accent4"/>
                          </a:solidFill>
                        </a:rPr>
                        <a:t>markets</a:t>
                      </a:r>
                      <a:endParaRPr lang="nl-NL" sz="2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National; no </a:t>
                      </a:r>
                      <a:r>
                        <a:rPr lang="nl-NL" sz="24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r>
                        <a:rPr lang="nl-NL" sz="24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endParaRPr lang="nl-NL" sz="24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r>
                        <a:rPr lang="nl-NL" sz="2400" b="1" dirty="0" err="1">
                          <a:solidFill>
                            <a:schemeClr val="accent4"/>
                          </a:solidFill>
                        </a:rPr>
                        <a:t>Hybrid</a:t>
                      </a:r>
                      <a:r>
                        <a:rPr lang="nl-NL" sz="2400" b="1" dirty="0">
                          <a:solidFill>
                            <a:schemeClr val="accent4"/>
                          </a:solidFill>
                        </a:rPr>
                        <a:t>:</a:t>
                      </a:r>
                      <a:r>
                        <a:rPr lang="nl-NL" sz="2400" b="1" baseline="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nl-NL" sz="2400" b="1" baseline="0" dirty="0" err="1">
                          <a:solidFill>
                            <a:schemeClr val="accent4"/>
                          </a:solidFill>
                        </a:rPr>
                        <a:t>auctioning</a:t>
                      </a:r>
                      <a:r>
                        <a:rPr lang="nl-NL" sz="2400" b="1" baseline="0" dirty="0">
                          <a:solidFill>
                            <a:schemeClr val="accent4"/>
                          </a:solidFill>
                        </a:rPr>
                        <a:t>, </a:t>
                      </a:r>
                      <a:r>
                        <a:rPr lang="nl-NL" sz="2400" b="1" baseline="0" dirty="0" err="1">
                          <a:solidFill>
                            <a:schemeClr val="accent4"/>
                          </a:solidFill>
                        </a:rPr>
                        <a:t>auction</a:t>
                      </a:r>
                      <a:r>
                        <a:rPr lang="nl-NL" sz="2400" b="1" baseline="0" dirty="0">
                          <a:solidFill>
                            <a:schemeClr val="accent4"/>
                          </a:solidFill>
                        </a:rPr>
                        <a:t> reserve </a:t>
                      </a:r>
                      <a:r>
                        <a:rPr lang="nl-NL" sz="2400" b="1" baseline="0" dirty="0" err="1">
                          <a:solidFill>
                            <a:schemeClr val="accent4"/>
                          </a:solidFill>
                        </a:rPr>
                        <a:t>price</a:t>
                      </a:r>
                      <a:endParaRPr lang="nl-NL" sz="2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nl-NL" sz="24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1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nl-NL" sz="24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ebate</a:t>
                      </a:r>
                      <a:r>
                        <a:rPr lang="nl-NL" sz="24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nl-NL" sz="24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offset </a:t>
                      </a:r>
                      <a:r>
                        <a:rPr lang="nl-NL" sz="2400" b="1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  <a:endParaRPr lang="nl-NL" sz="24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chemeClr val="accent4"/>
                          </a:solidFill>
                        </a:rPr>
                        <a:t>CO2 </a:t>
                      </a:r>
                      <a:r>
                        <a:rPr lang="nl-NL" sz="2400" b="1" dirty="0" err="1">
                          <a:solidFill>
                            <a:schemeClr val="accent4"/>
                          </a:solidFill>
                        </a:rPr>
                        <a:t>price</a:t>
                      </a:r>
                      <a:r>
                        <a:rPr lang="nl-NL" sz="2400" b="1" dirty="0">
                          <a:solidFill>
                            <a:schemeClr val="accent4"/>
                          </a:solidFill>
                        </a:rPr>
                        <a:t> moves </a:t>
                      </a:r>
                      <a:r>
                        <a:rPr lang="nl-NL" sz="2400" b="1" dirty="0" err="1">
                          <a:solidFill>
                            <a:schemeClr val="accent4"/>
                          </a:solidFill>
                        </a:rPr>
                        <a:t>with</a:t>
                      </a:r>
                      <a:r>
                        <a:rPr lang="nl-NL" sz="2400" b="1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nl-NL" sz="2400" b="1" dirty="0" err="1">
                          <a:solidFill>
                            <a:schemeClr val="accent4"/>
                          </a:solidFill>
                        </a:rPr>
                        <a:t>economy</a:t>
                      </a:r>
                      <a:endParaRPr lang="nl-NL" sz="2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Tax</a:t>
                      </a:r>
                      <a:r>
                        <a:rPr lang="nl-NL" sz="24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nl-NL" sz="24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nl-NL" sz="24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lobbied</a:t>
                      </a:r>
                      <a:r>
                        <a:rPr lang="nl-NL" sz="24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down </a:t>
                      </a:r>
                      <a:r>
                        <a:rPr lang="nl-NL" sz="2400" b="1" kern="120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during</a:t>
                      </a:r>
                      <a:r>
                        <a:rPr lang="nl-NL" sz="24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400" b="1" kern="1200" baseline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nl-NL" sz="2400" b="1" kern="1200" baseline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crisis</a:t>
                      </a:r>
                      <a:endParaRPr lang="nl-NL" sz="24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29609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93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93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93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93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energy &amp; environment</a:t>
            </a:r>
            <a:r>
              <a:rPr lang="nl-NL" b="1">
                <a:latin typeface="Times New Roman" pitchFamily="-93" charset="0"/>
              </a:rPr>
              <a:t> 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323850" y="12192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4048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400">
                <a:solidFill>
                  <a:schemeClr val="hlink"/>
                </a:solidFill>
              </a:rPr>
              <a:t>Principe’s Emissiehandel  </a:t>
            </a:r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819150" y="5491163"/>
            <a:ext cx="9636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53" name="Rectangle 14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54" name="Rectangle 16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55" name="Rectangle 17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56" name="Rectangle 51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57" name="Rectangle 52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58" name="Rectangle 54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59" name="Rectangle 5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60" name="Rectangle 5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61" name="Rectangle 60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62" name="Rectangle 63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63" name="Rectangle 64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64" name="Rectangle 88"/>
          <p:cNvSpPr>
            <a:spLocks noChangeArrowheads="1"/>
          </p:cNvSpPr>
          <p:nvPr/>
        </p:nvSpPr>
        <p:spPr bwMode="auto">
          <a:xfrm>
            <a:off x="2365375" y="5491163"/>
            <a:ext cx="9366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65" name="Rectangle 89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66" name="Rectangle 91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767" name="Rectangle 101"/>
          <p:cNvSpPr>
            <a:spLocks noChangeArrowheads="1"/>
          </p:cNvSpPr>
          <p:nvPr/>
        </p:nvSpPr>
        <p:spPr bwMode="auto">
          <a:xfrm>
            <a:off x="228600" y="1371600"/>
            <a:ext cx="876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BE" sz="2800" dirty="0"/>
              <a:t>Totale Cap/budget langzaam naar beneden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BE" sz="2800" dirty="0"/>
              <a:t>Eerst: toewijzen o.g.v. historische emissie met efficiency-verbetering en early action,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BE" sz="2800" dirty="0"/>
              <a:t>Nu: op basis van CO2-benchmark en veilen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BE" sz="2800" dirty="0"/>
              <a:t>Kosten wel/niet doorberekenen aan koper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BE" sz="2800" dirty="0"/>
              <a:t>Handel onder plafond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BE" sz="2800" dirty="0"/>
              <a:t>Zorgvuldig creeren schaarste, uitbreiding markt technisch reductie-potentieel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BE" sz="2800" dirty="0"/>
              <a:t>Kostenbesparing en Offsets, maar niet teveel.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BE" sz="2800" dirty="0"/>
              <a:t>Lange termijn signaal voor investeerders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endParaRPr lang="nl-BE" sz="28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99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99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99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99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99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99" charset="0"/>
              </a:rPr>
              <a:t>energy &amp; environment</a:t>
            </a:r>
            <a:r>
              <a:rPr lang="nl-NL" b="1">
                <a:solidFill>
                  <a:srgbClr val="000000"/>
                </a:solidFill>
                <a:latin typeface="Times New Roman" pitchFamily="-99" charset="0"/>
              </a:rPr>
              <a:t> 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304800" y="12192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-228600" y="228600"/>
            <a:ext cx="937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609600" indent="-609600"/>
            <a:r>
              <a:rPr lang="nl-NL" sz="4400" dirty="0">
                <a:solidFill>
                  <a:srgbClr val="0033CC"/>
                </a:solidFill>
              </a:rPr>
              <a:t>EU </a:t>
            </a:r>
            <a:r>
              <a:rPr lang="nl-NL" sz="4400" dirty="0" err="1">
                <a:solidFill>
                  <a:srgbClr val="0033CC"/>
                </a:solidFill>
              </a:rPr>
              <a:t>Emissiehandelsrichtlijn</a:t>
            </a:r>
            <a:endParaRPr lang="nl-NL" sz="4400" dirty="0">
              <a:solidFill>
                <a:srgbClr val="0033CC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11188" y="1295400"/>
            <a:ext cx="83042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9" charset="2"/>
              <a:buChar char="§"/>
            </a:pPr>
            <a:r>
              <a:rPr lang="nl-NL" sz="2400" dirty="0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Deelname is verplicht (4): 13.000 sites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nl-NL" sz="2000" dirty="0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Sectoren: energie, raffinage, ijzer/staal, kolen, cement, glas en keramiek, pulp en papier (II)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nl-NL" sz="2000" dirty="0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installaties &gt;20 </a:t>
            </a:r>
            <a:r>
              <a:rPr lang="nl-NL" sz="2000" dirty="0" err="1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MW</a:t>
            </a:r>
            <a:r>
              <a:rPr lang="nl-NL" sz="2000" baseline="-25000" dirty="0" err="1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th</a:t>
            </a:r>
            <a:r>
              <a:rPr lang="nl-NL" sz="2000" dirty="0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: WKK, krakers, ketels, brouwerij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nl-NL" sz="2000" dirty="0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Gasdistributie niet!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nl-NL" sz="2000" dirty="0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Andere sectoren vanaf 2008 en 2013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nl-NL" sz="2000" dirty="0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Meeste discussie over chemie: </a:t>
            </a:r>
            <a:r>
              <a:rPr lang="en-GB" sz="2000" dirty="0">
                <a:solidFill>
                  <a:srgbClr val="000000"/>
                </a:solidFill>
              </a:rPr>
              <a:t>ammonia, </a:t>
            </a:r>
            <a:r>
              <a:rPr lang="en-GB" sz="2000" dirty="0" err="1">
                <a:solidFill>
                  <a:srgbClr val="000000"/>
                </a:solidFill>
              </a:rPr>
              <a:t>chemie</a:t>
            </a:r>
            <a:r>
              <a:rPr lang="en-GB" sz="2000" dirty="0">
                <a:solidFill>
                  <a:srgbClr val="000000"/>
                </a:solidFill>
              </a:rPr>
              <a:t>, gips, magnesium</a:t>
            </a:r>
            <a:endParaRPr lang="nl-NL" sz="2000" dirty="0">
              <a:solidFill>
                <a:srgbClr val="000000"/>
              </a:solidFill>
              <a:ea typeface="Arial" pitchFamily="-99" charset="0"/>
              <a:cs typeface="Arial" pitchFamily="-99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9" charset="2"/>
              <a:buChar char="§"/>
            </a:pPr>
            <a:r>
              <a:rPr lang="nl-NL" sz="2400" dirty="0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CO</a:t>
            </a:r>
            <a:r>
              <a:rPr lang="nl-NL" sz="2400" baseline="-25000" dirty="0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2</a:t>
            </a:r>
            <a:endParaRPr lang="nl-NL" sz="2400" dirty="0">
              <a:solidFill>
                <a:srgbClr val="000000"/>
              </a:solidFill>
              <a:ea typeface="Arial" pitchFamily="-99" charset="0"/>
              <a:cs typeface="Arial" pitchFamily="-99" charset="0"/>
            </a:endParaRP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9" charset="2"/>
              <a:buChar char="§"/>
            </a:pPr>
            <a:r>
              <a:rPr lang="nl-NL" sz="2400" dirty="0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Vanaf 2008 N2O voor paar sectoren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9" charset="2"/>
              <a:buChar char="§"/>
            </a:pPr>
            <a:r>
              <a:rPr lang="nl-NL" sz="2400" dirty="0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Vanaf 2013 PFK voor aluminium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9" charset="2"/>
              <a:buChar char="§"/>
            </a:pPr>
            <a:r>
              <a:rPr lang="nl-NL" sz="2400" dirty="0">
                <a:solidFill>
                  <a:srgbClr val="000000"/>
                </a:solidFill>
                <a:ea typeface="Arial" pitchFamily="-99" charset="0"/>
                <a:cs typeface="Arial" pitchFamily="-99" charset="0"/>
              </a:rPr>
              <a:t>ETS Review vandaag gereed voor 2030 doelen!</a:t>
            </a:r>
          </a:p>
        </p:txBody>
      </p:sp>
    </p:spTree>
    <p:extLst>
      <p:ext uri="{BB962C8B-B14F-4D97-AF65-F5344CB8AC3E}">
        <p14:creationId xmlns:p14="http://schemas.microsoft.com/office/powerpoint/2010/main" val="335684486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101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b="1">
                <a:solidFill>
                  <a:srgbClr val="000000"/>
                </a:solidFill>
                <a:latin typeface="Times New Roman" pitchFamily="-101" charset="0"/>
              </a:rPr>
              <a:t> 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381000" y="9906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143000"/>
          </a:xfrm>
        </p:spPr>
        <p:txBody>
          <a:bodyPr/>
          <a:lstStyle/>
          <a:p>
            <a:pPr eaLnBrk="1" hangingPunct="1"/>
            <a:r>
              <a:rPr lang="en-GB" sz="40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NL </a:t>
            </a:r>
            <a:r>
              <a:rPr lang="en-GB" sz="4000" dirty="0" err="1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Regelgeving</a:t>
            </a:r>
            <a:endParaRPr lang="en-GB" sz="4000" dirty="0">
              <a:solidFill>
                <a:schemeClr val="hlink"/>
              </a:solidFill>
              <a:latin typeface="Verdana" pitchFamily="-101" charset="0"/>
              <a:ea typeface="Verdana" pitchFamily="-101" charset="0"/>
              <a:cs typeface="Verdana" pitchFamily="-101" charset="0"/>
            </a:endParaRPr>
          </a:p>
        </p:txBody>
      </p:sp>
      <p:pic>
        <p:nvPicPr>
          <p:cNvPr id="11" name="Afbeelding 10" descr="screenshot_17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" y="1828800"/>
            <a:ext cx="4597401" cy="3924300"/>
          </a:xfrm>
          <a:prstGeom prst="rect">
            <a:avLst/>
          </a:prstGeom>
        </p:spPr>
      </p:pic>
      <p:pic>
        <p:nvPicPr>
          <p:cNvPr id="13" name="Afbeelding 12" descr="screenshot_17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42987"/>
            <a:ext cx="4572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748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sz="2400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sz="2400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sz="2400" b="1">
                <a:solidFill>
                  <a:srgbClr val="000000"/>
                </a:solidFill>
                <a:latin typeface="Times New Roman" pitchFamily="-101" charset="0"/>
              </a:rPr>
              <a:t> 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304800" y="12954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nl-NL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NL deelnemers 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pic>
        <p:nvPicPr>
          <p:cNvPr id="9" name="Afbeelding 8" descr="screenshot_17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9144000" cy="38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914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101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b="1">
                <a:latin typeface="Times New Roman" pitchFamily="-101" charset="0"/>
              </a:rPr>
              <a:t> 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323850" y="13716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964613" cy="1143000"/>
          </a:xfrm>
        </p:spPr>
        <p:txBody>
          <a:bodyPr/>
          <a:lstStyle/>
          <a:p>
            <a:pPr eaLnBrk="1" hangingPunct="1"/>
            <a:r>
              <a:rPr lang="en-GB" sz="40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Core Business </a:t>
            </a:r>
            <a:r>
              <a:rPr lang="en-GB" sz="4000" dirty="0" err="1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Jos</a:t>
            </a:r>
            <a:r>
              <a:rPr lang="en-GB" sz="40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4000" dirty="0" err="1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Cozijnsen</a:t>
            </a:r>
            <a:r>
              <a:rPr lang="en-GB" sz="40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, MMA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" y="1246188"/>
            <a:ext cx="87630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None/>
            </a:pPr>
            <a:endParaRPr lang="en-GB" sz="2400" dirty="0">
              <a:solidFill>
                <a:srgbClr val="000080"/>
              </a:solidFill>
              <a:latin typeface="Verdana" pitchFamily="-101" charset="0"/>
              <a:ea typeface="Verdana" pitchFamily="-101" charset="0"/>
              <a:cs typeface="Verdana" pitchFamily="-101" charset="0"/>
            </a:endParaRP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Legal Advice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Strategic Advice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Websites, Columns &amp; Seminars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Market analysis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Companies, NGOs, Authorities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NL, EU, International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CO2-capture and storage, agriculture, deforestation credit (REDD), national credits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93" charset="2"/>
              <a:buChar char="à"/>
            </a:pPr>
            <a:r>
              <a:rPr lang="nl-NL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Help </a:t>
            </a:r>
            <a:r>
              <a:rPr lang="nl-NL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people</a:t>
            </a:r>
            <a:r>
              <a:rPr lang="nl-NL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 </a:t>
            </a:r>
            <a:r>
              <a:rPr lang="nl-NL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with</a:t>
            </a:r>
            <a:r>
              <a:rPr lang="nl-NL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 a CO2 </a:t>
            </a:r>
            <a:r>
              <a:rPr lang="nl-NL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problem</a:t>
            </a:r>
            <a:r>
              <a:rPr lang="nl-NL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: CO2=</a:t>
            </a:r>
            <a:r>
              <a:rPr lang="nl-NL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cost</a:t>
            </a:r>
            <a:endParaRPr lang="nl-NL" sz="2800" dirty="0">
              <a:solidFill>
                <a:srgbClr val="000080"/>
              </a:solidFill>
              <a:latin typeface="Verdana" pitchFamily="-101" charset="0"/>
              <a:ea typeface="Verdana" pitchFamily="-101" charset="0"/>
              <a:cs typeface="Verdana" pitchFamily="-101" charset="0"/>
              <a:sym typeface="Wingdings"/>
            </a:endParaRP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93" charset="2"/>
              <a:buChar char="à"/>
            </a:pPr>
            <a:r>
              <a:rPr lang="nl-NL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Help </a:t>
            </a:r>
            <a:r>
              <a:rPr lang="nl-NL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people</a:t>
            </a:r>
            <a:r>
              <a:rPr lang="nl-NL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 </a:t>
            </a:r>
            <a:r>
              <a:rPr lang="nl-NL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with</a:t>
            </a:r>
            <a:r>
              <a:rPr lang="nl-NL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 a CO2 </a:t>
            </a:r>
            <a:r>
              <a:rPr lang="nl-NL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opportunity</a:t>
            </a:r>
            <a:r>
              <a:rPr lang="nl-NL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: benefit</a:t>
            </a:r>
            <a:endParaRPr lang="en-GB" sz="2800" dirty="0">
              <a:solidFill>
                <a:srgbClr val="000080"/>
              </a:solidFill>
              <a:latin typeface="Verdana" pitchFamily="-101" charset="0"/>
              <a:ea typeface="Verdana" pitchFamily="-101" charset="0"/>
              <a:cs typeface="Verdana" pitchFamily="-101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4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4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4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-52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-52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4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4" charset="0"/>
              </a:rPr>
              <a:t>energy &amp; environment</a:t>
            </a:r>
            <a:r>
              <a:rPr lang="nl-NL" b="1">
                <a:solidFill>
                  <a:srgbClr val="000000"/>
                </a:solidFill>
                <a:latin typeface="Times New Roman" pitchFamily="4" charset="0"/>
              </a:rPr>
              <a:t> 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304800" y="9144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-76200"/>
            <a:ext cx="8675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400" dirty="0">
                <a:solidFill>
                  <a:srgbClr val="0033CC"/>
                </a:solidFill>
              </a:rPr>
              <a:t>Gang van zaken;cyclus</a:t>
            </a:r>
            <a:endParaRPr lang="nl-NL" sz="3600" i="1" dirty="0">
              <a:solidFill>
                <a:srgbClr val="0033CC"/>
              </a:solidFill>
              <a:latin typeface="Arial Unicode MS" pitchFamily="4" charset="-128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52400" y="990600"/>
            <a:ext cx="876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65" charset="2"/>
              <a:buChar char="§"/>
              <a:defRPr/>
            </a:pPr>
            <a:r>
              <a:rPr lang="nl-NL" sz="2400" dirty="0">
                <a:solidFill>
                  <a:srgbClr val="000000"/>
                </a:solidFill>
                <a:latin typeface="Verdana" pitchFamily="-65" charset="0"/>
                <a:ea typeface="Arial" pitchFamily="-65" charset="0"/>
                <a:cs typeface="Arial" pitchFamily="-65" charset="0"/>
              </a:rPr>
              <a:t>Allocatie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65" charset="2"/>
              <a:buChar char="§"/>
              <a:defRPr/>
            </a:pPr>
            <a:r>
              <a:rPr lang="nl-NL" sz="2400" dirty="0">
                <a:solidFill>
                  <a:srgbClr val="000000"/>
                </a:solidFill>
                <a:latin typeface="Verdana" pitchFamily="-65" charset="0"/>
                <a:ea typeface="Arial" pitchFamily="-65" charset="0"/>
                <a:cs typeface="Arial" pitchFamily="-65" charset="0"/>
              </a:rPr>
              <a:t>Elk deelnemend bedrijf een vergunning (‘permit’)</a:t>
            </a:r>
            <a:endParaRPr lang="nl-NL" sz="2000" dirty="0">
              <a:solidFill>
                <a:srgbClr val="000000"/>
              </a:solidFill>
              <a:latin typeface="Verdana" pitchFamily="-65" charset="0"/>
              <a:ea typeface="Arial" pitchFamily="-65" charset="0"/>
              <a:cs typeface="Arial" pitchFamily="-65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nl-NL" sz="2000" dirty="0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Voor hele periode; jaarlijkse uitgifte certificaten: </a:t>
            </a:r>
            <a:r>
              <a:rPr lang="nl-NL" sz="2000" dirty="0" err="1">
                <a:solidFill>
                  <a:srgbClr val="000000"/>
                </a:solidFill>
                <a:latin typeface="Verdana" pitchFamily="-65" charset="0"/>
                <a:ea typeface="ＭＳ Ｐゴシック" pitchFamily="-65" charset="-128"/>
                <a:cs typeface="ＭＳ Ｐゴシック" pitchFamily="-65" charset="-128"/>
              </a:rPr>
              <a:t>allowance</a:t>
            </a:r>
            <a:endParaRPr lang="nl-NL" sz="2000" dirty="0">
              <a:solidFill>
                <a:srgbClr val="000000"/>
              </a:solidFill>
              <a:latin typeface="Verdana" pitchFamily="-65" charset="0"/>
              <a:ea typeface="Arial" pitchFamily="-65" charset="0"/>
              <a:cs typeface="Arial" pitchFamily="-65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nl-NL" sz="2000" dirty="0">
                <a:solidFill>
                  <a:srgbClr val="000000"/>
                </a:solidFill>
                <a:latin typeface="Verdana" pitchFamily="-65" charset="0"/>
                <a:ea typeface="Arial" pitchFamily="-65" charset="0"/>
                <a:cs typeface="Arial" pitchFamily="-65" charset="0"/>
              </a:rPr>
              <a:t>50% gratis via </a:t>
            </a:r>
            <a:r>
              <a:rPr lang="nl-NL" sz="2000" dirty="0" err="1">
                <a:solidFill>
                  <a:srgbClr val="000000"/>
                </a:solidFill>
                <a:latin typeface="Verdana" pitchFamily="-65" charset="0"/>
                <a:ea typeface="Arial" pitchFamily="-65" charset="0"/>
                <a:cs typeface="Arial" pitchFamily="-65" charset="0"/>
              </a:rPr>
              <a:t>benchmarks</a:t>
            </a:r>
            <a:r>
              <a:rPr lang="nl-NL" sz="2000" dirty="0">
                <a:solidFill>
                  <a:srgbClr val="000000"/>
                </a:solidFill>
                <a:latin typeface="Verdana" pitchFamily="-65" charset="0"/>
                <a:ea typeface="Arial" pitchFamily="-65" charset="0"/>
                <a:cs typeface="Arial" pitchFamily="-65" charset="0"/>
              </a:rPr>
              <a:t>; </a:t>
            </a:r>
            <a:r>
              <a:rPr lang="en-GB" sz="2000" dirty="0" err="1">
                <a:solidFill>
                  <a:srgbClr val="000000"/>
                </a:solidFill>
                <a:latin typeface="Verdana" pitchFamily="-65" charset="0"/>
              </a:rPr>
              <a:t>rechten</a:t>
            </a:r>
            <a:r>
              <a:rPr lang="en-GB" sz="2000" dirty="0">
                <a:solidFill>
                  <a:srgbClr val="000000"/>
                </a:solidFill>
                <a:latin typeface="Verdana" pitchFamily="-65" charset="0"/>
              </a:rPr>
              <a:t> via </a:t>
            </a:r>
            <a:r>
              <a:rPr lang="en-GB" sz="2000" dirty="0" err="1">
                <a:solidFill>
                  <a:srgbClr val="000000"/>
                </a:solidFill>
                <a:latin typeface="Verdana" pitchFamily="-65" charset="0"/>
              </a:rPr>
              <a:t>Warmtebenchmark</a:t>
            </a:r>
            <a:endParaRPr lang="nl-NL" sz="2000" dirty="0">
              <a:solidFill>
                <a:srgbClr val="000000"/>
              </a:solidFill>
              <a:latin typeface="Verdana" pitchFamily="-65" charset="0"/>
              <a:ea typeface="Arial" pitchFamily="-65" charset="0"/>
              <a:cs typeface="Arial" pitchFamily="-65" charset="0"/>
            </a:endParaRP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nl-NL" sz="2000" dirty="0">
                <a:solidFill>
                  <a:srgbClr val="000000"/>
                </a:solidFill>
                <a:latin typeface="Verdana" pitchFamily="-65" charset="0"/>
                <a:ea typeface="Arial" pitchFamily="-65" charset="0"/>
                <a:cs typeface="Arial" pitchFamily="-65" charset="0"/>
              </a:rPr>
              <a:t>Energie veilen (10); Oost Europa minder veilen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nl-NL" sz="2000" dirty="0">
                <a:solidFill>
                  <a:srgbClr val="000000"/>
                </a:solidFill>
              </a:rPr>
              <a:t>24 </a:t>
            </a:r>
            <a:r>
              <a:rPr lang="nl-NL" sz="2000" dirty="0" err="1">
                <a:solidFill>
                  <a:srgbClr val="000000"/>
                </a:solidFill>
              </a:rPr>
              <a:t>febr.</a:t>
            </a:r>
            <a:r>
              <a:rPr lang="nl-NL" sz="2000" dirty="0">
                <a:solidFill>
                  <a:srgbClr val="000000"/>
                </a:solidFill>
              </a:rPr>
              <a:t> 2017 </a:t>
            </a:r>
            <a:r>
              <a:rPr lang="nl-NL" sz="2000" dirty="0" err="1">
                <a:solidFill>
                  <a:srgbClr val="000000"/>
                </a:solidFill>
              </a:rPr>
              <a:t>storte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NEa</a:t>
            </a:r>
            <a:r>
              <a:rPr lang="nl-NL" sz="2000" dirty="0">
                <a:solidFill>
                  <a:srgbClr val="000000"/>
                </a:solidFill>
              </a:rPr>
              <a:t> 43,6 </a:t>
            </a:r>
            <a:r>
              <a:rPr lang="nl-NL" sz="2000" dirty="0" err="1">
                <a:solidFill>
                  <a:srgbClr val="000000"/>
                </a:solidFill>
              </a:rPr>
              <a:t>mln</a:t>
            </a:r>
            <a:r>
              <a:rPr lang="nl-NL" sz="2000" dirty="0">
                <a:solidFill>
                  <a:srgbClr val="000000"/>
                </a:solidFill>
              </a:rPr>
              <a:t> rechten aan 372 bedrijven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nl-NL" sz="2000" dirty="0">
                <a:solidFill>
                  <a:srgbClr val="000000"/>
                </a:solidFill>
                <a:latin typeface="Verdana" pitchFamily="-65" charset="0"/>
                <a:ea typeface="Arial" pitchFamily="-65" charset="0"/>
                <a:cs typeface="Arial" pitchFamily="-65" charset="0"/>
              </a:rPr>
              <a:t>Luchtvaart krijgt eind april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65" charset="2"/>
              <a:buChar char="§"/>
              <a:defRPr/>
            </a:pPr>
            <a:r>
              <a:rPr lang="nl-NL" sz="2400" dirty="0" err="1">
                <a:solidFill>
                  <a:srgbClr val="000000"/>
                </a:solidFill>
                <a:latin typeface="Verdana" pitchFamily="-65" charset="0"/>
              </a:rPr>
              <a:t>Monitoring</a:t>
            </a:r>
            <a:r>
              <a:rPr lang="nl-NL" sz="2400" dirty="0">
                <a:solidFill>
                  <a:srgbClr val="000000"/>
                </a:solidFill>
                <a:latin typeface="Verdana" pitchFamily="-65" charset="0"/>
              </a:rPr>
              <a:t> en onafhankelijke verificatie</a:t>
            </a:r>
            <a:endParaRPr lang="nl-NL" sz="2000" dirty="0">
              <a:solidFill>
                <a:srgbClr val="000000"/>
              </a:solidFill>
              <a:latin typeface="Verdana" pitchFamily="-65" charset="0"/>
            </a:endParaRP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65" charset="2"/>
              <a:buChar char="§"/>
              <a:defRPr/>
            </a:pPr>
            <a:r>
              <a:rPr lang="nl-NL" sz="2000" dirty="0">
                <a:solidFill>
                  <a:srgbClr val="000000"/>
                </a:solidFill>
                <a:latin typeface="Verdana" pitchFamily="-65" charset="0"/>
              </a:rPr>
              <a:t>1 april: rapportage emissies jaar ervoor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65" charset="2"/>
              <a:buChar char="§"/>
              <a:defRPr/>
            </a:pPr>
            <a:r>
              <a:rPr lang="nl-NL" sz="2000" dirty="0">
                <a:solidFill>
                  <a:srgbClr val="000000"/>
                </a:solidFill>
                <a:latin typeface="Verdana" pitchFamily="-65" charset="0"/>
              </a:rPr>
              <a:t>1 mei: emissierechten inleveren voor emissies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65" charset="2"/>
              <a:buChar char="§"/>
              <a:defRPr/>
            </a:pPr>
            <a:r>
              <a:rPr lang="nl-NL" sz="2000" dirty="0">
                <a:solidFill>
                  <a:srgbClr val="000000"/>
                </a:solidFill>
                <a:latin typeface="Verdana" pitchFamily="-65" charset="0"/>
              </a:rPr>
              <a:t>EU Commissie publiceert totaalresultaat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65" charset="2"/>
              <a:buChar char="§"/>
              <a:defRPr/>
            </a:pPr>
            <a:r>
              <a:rPr lang="nl-NL" sz="2400" dirty="0">
                <a:solidFill>
                  <a:srgbClr val="000000"/>
                </a:solidFill>
                <a:latin typeface="Verdana" pitchFamily="-65" charset="0"/>
              </a:rPr>
              <a:t>Boeteregering 100€/ton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65" charset="2"/>
              <a:buChar char="§"/>
              <a:defRPr/>
            </a:pPr>
            <a:r>
              <a:rPr lang="nl-NL" sz="2400" dirty="0" err="1">
                <a:solidFill>
                  <a:srgbClr val="000000"/>
                </a:solidFill>
                <a:latin typeface="Verdana" pitchFamily="-65" charset="0"/>
              </a:rPr>
              <a:t>Plús</a:t>
            </a:r>
            <a:r>
              <a:rPr lang="nl-NL" sz="2400" dirty="0">
                <a:solidFill>
                  <a:srgbClr val="000000"/>
                </a:solidFill>
                <a:latin typeface="Verdana" pitchFamily="-65" charset="0"/>
              </a:rPr>
              <a:t> alsnog voldoende emissierechten inleveren</a:t>
            </a:r>
            <a:endParaRPr lang="nl-NL" sz="2400" dirty="0">
              <a:solidFill>
                <a:srgbClr val="000000"/>
              </a:solidFill>
              <a:latin typeface="Verdana" pitchFamily="-65" charset="0"/>
              <a:ea typeface="Arial" pitchFamily="-65" charset="0"/>
              <a:cs typeface="Arial" pitchFamily="-65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65" charset="2"/>
              <a:buChar char="§"/>
              <a:defRPr/>
            </a:pPr>
            <a:r>
              <a:rPr lang="nl-NL" sz="2400" dirty="0">
                <a:solidFill>
                  <a:srgbClr val="000000"/>
                </a:solidFill>
                <a:latin typeface="Verdana" pitchFamily="-65" charset="0"/>
                <a:ea typeface="Arial" pitchFamily="-65" charset="0"/>
                <a:cs typeface="Arial" pitchFamily="-65" charset="0"/>
              </a:rPr>
              <a:t>Emissierechten over: Banking mogelijkheid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65" charset="2"/>
              <a:buChar char="§"/>
              <a:defRPr/>
            </a:pPr>
            <a:endParaRPr lang="nl-NL" sz="2400" dirty="0">
              <a:solidFill>
                <a:srgbClr val="000000"/>
              </a:solidFill>
              <a:latin typeface="Verdana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414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4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4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4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-52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-52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4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4" charset="0"/>
              </a:rPr>
              <a:t>energy &amp; environment</a:t>
            </a:r>
            <a:r>
              <a:rPr lang="nl-NL" b="1">
                <a:solidFill>
                  <a:srgbClr val="000000"/>
                </a:solidFill>
                <a:latin typeface="Times New Roman" pitchFamily="4" charset="0"/>
              </a:rPr>
              <a:t> 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304800" y="12192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8991600" cy="1143000"/>
          </a:xfrm>
          <a:noFill/>
        </p:spPr>
        <p:txBody>
          <a:bodyPr/>
          <a:lstStyle/>
          <a:p>
            <a:pPr eaLnBrk="1" hangingPunct="1"/>
            <a:r>
              <a:rPr lang="nl-NL" sz="3600" dirty="0">
                <a:solidFill>
                  <a:schemeClr val="hlink"/>
                </a:solidFill>
                <a:latin typeface="Verdana" pitchFamily="4" charset="0"/>
                <a:ea typeface="ＭＳ Ｐゴシック" pitchFamily="4" charset="-128"/>
                <a:cs typeface="ＭＳ Ｐゴシック" pitchFamily="4" charset="-128"/>
              </a:rPr>
              <a:t>Green Deal </a:t>
            </a:r>
            <a:r>
              <a:rPr lang="nl-NL" sz="3600" dirty="0" err="1">
                <a:solidFill>
                  <a:schemeClr val="hlink"/>
                </a:solidFill>
                <a:latin typeface="Verdana" pitchFamily="4" charset="0"/>
                <a:ea typeface="ＭＳ Ｐゴシック" pitchFamily="4" charset="-128"/>
                <a:cs typeface="ＭＳ Ｐゴシック" pitchFamily="4" charset="-128"/>
              </a:rPr>
              <a:t>Pilot</a:t>
            </a:r>
            <a:r>
              <a:rPr lang="nl-NL" sz="3600" dirty="0">
                <a:solidFill>
                  <a:schemeClr val="hlink"/>
                </a:solidFill>
                <a:latin typeface="Verdana" pitchFamily="4" charset="0"/>
                <a:ea typeface="ＭＳ Ｐゴシック" pitchFamily="4" charset="-128"/>
                <a:cs typeface="ＭＳ Ｐゴシック" pitchFamily="4" charset="-128"/>
              </a:rPr>
              <a:t> Nationale Koolstofmarkt; </a:t>
            </a:r>
            <a:r>
              <a:rPr lang="nl-NL" sz="3600" dirty="0" err="1">
                <a:solidFill>
                  <a:schemeClr val="hlink"/>
                </a:solidFill>
                <a:latin typeface="Verdana" pitchFamily="4" charset="0"/>
                <a:ea typeface="ＭＳ Ｐゴシック" pitchFamily="4" charset="-128"/>
                <a:cs typeface="ＭＳ Ｐゴシック" pitchFamily="4" charset="-128"/>
              </a:rPr>
              <a:t>niet-ETS</a:t>
            </a:r>
            <a:endParaRPr lang="nl-NL" sz="3600" dirty="0">
              <a:solidFill>
                <a:schemeClr val="hlink"/>
              </a:solidFill>
              <a:latin typeface="Verdana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52400" y="1363202"/>
            <a:ext cx="8229600" cy="5266198"/>
          </a:xfrm>
        </p:spPr>
        <p:txBody>
          <a:bodyPr>
            <a:noAutofit/>
          </a:bodyPr>
          <a:lstStyle/>
          <a:p>
            <a:pPr marL="514350" indent="-514350">
              <a:spcBef>
                <a:spcPct val="0"/>
              </a:spcBef>
            </a:pPr>
            <a:r>
              <a:rPr lang="nl-NL" sz="2400" kern="1200" dirty="0">
                <a:latin typeface="Verdana" pitchFamily="4" charset="0"/>
                <a:ea typeface="+mn-ea"/>
                <a:cs typeface="+mn-cs"/>
              </a:rPr>
              <a:t>Art 24A ETS, CO2-rechten geven aan projecten. Staat nu in Wet Milieubeheer. Omdat er nog geen EU-regels zijn start het met Green Deal,</a:t>
            </a:r>
          </a:p>
          <a:p>
            <a:pPr marL="514350" indent="-514350">
              <a:spcBef>
                <a:spcPct val="0"/>
              </a:spcBef>
            </a:pPr>
            <a:r>
              <a:rPr lang="nl-NL" sz="2400" kern="1200" dirty="0">
                <a:latin typeface="Verdana" pitchFamily="4" charset="0"/>
                <a:ea typeface="+mn-ea"/>
                <a:cs typeface="+mn-cs"/>
              </a:rPr>
              <a:t>De NL vrijwillige CO2-markt bestaat al, maar ontbeert vertrouwen, consistentie, financiering </a:t>
            </a:r>
          </a:p>
          <a:p>
            <a:pPr marL="514350" indent="-514350">
              <a:spcBef>
                <a:spcPct val="0"/>
              </a:spcBef>
            </a:pPr>
            <a:r>
              <a:rPr lang="nl-NL" sz="2400" kern="1200" dirty="0">
                <a:latin typeface="Verdana" pitchFamily="4" charset="0"/>
                <a:ea typeface="+mn-ea"/>
                <a:cs typeface="+mn-cs"/>
              </a:rPr>
              <a:t>Doelen: Instellen robuust</a:t>
            </a:r>
          </a:p>
          <a:p>
            <a:pPr marL="514350" indent="-514350">
              <a:spcBef>
                <a:spcPct val="0"/>
              </a:spcBef>
              <a:buNone/>
            </a:pPr>
            <a:r>
              <a:rPr lang="nl-NL" sz="2400" kern="1200" dirty="0">
                <a:latin typeface="Verdana" pitchFamily="4" charset="0"/>
                <a:ea typeface="+mn-ea"/>
                <a:cs typeface="+mn-cs"/>
              </a:rPr>
              <a:t>     nationaal CO2 credit </a:t>
            </a:r>
            <a:r>
              <a:rPr lang="nl-NL" sz="2400" kern="1200" dirty="0" err="1">
                <a:latin typeface="Verdana" pitchFamily="4" charset="0"/>
                <a:ea typeface="+mn-ea"/>
                <a:cs typeface="+mn-cs"/>
              </a:rPr>
              <a:t>sys</a:t>
            </a:r>
            <a:r>
              <a:rPr lang="nl-NL" sz="2400" kern="1200" dirty="0">
                <a:latin typeface="Verdana" pitchFamily="4" charset="0"/>
                <a:ea typeface="+mn-ea"/>
                <a:cs typeface="+mn-cs"/>
              </a:rPr>
              <a:t>-</a:t>
            </a:r>
          </a:p>
          <a:p>
            <a:pPr marL="514350" indent="-514350">
              <a:spcBef>
                <a:spcPct val="0"/>
              </a:spcBef>
              <a:buNone/>
            </a:pPr>
            <a:r>
              <a:rPr lang="nl-NL" sz="2400" kern="1200" dirty="0">
                <a:latin typeface="Verdana" pitchFamily="4" charset="0"/>
                <a:ea typeface="+mn-ea"/>
                <a:cs typeface="+mn-cs"/>
              </a:rPr>
              <a:t>     teem en markt: </a:t>
            </a:r>
          </a:p>
          <a:p>
            <a:pPr marL="514350" indent="-514350">
              <a:spcBef>
                <a:spcPct val="0"/>
              </a:spcBef>
              <a:buNone/>
            </a:pPr>
            <a:r>
              <a:rPr lang="nl-NL" sz="2400" kern="1200" dirty="0">
                <a:latin typeface="Verdana" pitchFamily="4" charset="0"/>
                <a:ea typeface="+mn-ea"/>
                <a:cs typeface="+mn-cs"/>
              </a:rPr>
              <a:t>     </a:t>
            </a:r>
            <a:r>
              <a:rPr lang="nl-NL" sz="2400" kern="1200" dirty="0" err="1">
                <a:latin typeface="Verdana" pitchFamily="4" charset="0"/>
                <a:ea typeface="+mn-ea"/>
                <a:cs typeface="+mn-cs"/>
              </a:rPr>
              <a:t>additionaliteit</a:t>
            </a:r>
            <a:r>
              <a:rPr lang="nl-NL" sz="2400" kern="1200" dirty="0">
                <a:latin typeface="Verdana" pitchFamily="4" charset="0"/>
                <a:ea typeface="+mn-ea"/>
                <a:cs typeface="+mn-cs"/>
              </a:rPr>
              <a:t>, integriteit</a:t>
            </a:r>
          </a:p>
          <a:p>
            <a:pPr marL="514350" indent="-514350">
              <a:spcBef>
                <a:spcPct val="0"/>
              </a:spcBef>
            </a:pPr>
            <a:r>
              <a:rPr lang="nl-NL" sz="2400" kern="1200" dirty="0" err="1">
                <a:latin typeface="Verdana" pitchFamily="4" charset="0"/>
                <a:ea typeface="+mn-ea"/>
                <a:cs typeface="+mn-cs"/>
              </a:rPr>
              <a:t>Faciliteer</a:t>
            </a:r>
            <a:r>
              <a:rPr lang="nl-NL" sz="2400" kern="1200" dirty="0">
                <a:latin typeface="Verdana" pitchFamily="4" charset="0"/>
                <a:ea typeface="+mn-ea"/>
                <a:cs typeface="+mn-cs"/>
              </a:rPr>
              <a:t> locale projecten</a:t>
            </a:r>
          </a:p>
          <a:p>
            <a:pPr marL="514350" indent="-514350">
              <a:spcBef>
                <a:spcPct val="0"/>
              </a:spcBef>
            </a:pPr>
            <a:r>
              <a:rPr lang="nl-NL" sz="2400" kern="1200" dirty="0">
                <a:latin typeface="Verdana" pitchFamily="4" charset="0"/>
                <a:ea typeface="+mn-ea"/>
                <a:cs typeface="+mn-cs"/>
              </a:rPr>
              <a:t>en sectorale projecten</a:t>
            </a:r>
            <a:endParaRPr lang="en-GB" sz="2400" kern="1200" dirty="0">
              <a:latin typeface="Verdana" pitchFamily="4" charset="0"/>
              <a:ea typeface="+mn-ea"/>
              <a:cs typeface="+mn-cs"/>
            </a:endParaRPr>
          </a:p>
        </p:txBody>
      </p:sp>
      <p:pic>
        <p:nvPicPr>
          <p:cNvPr id="10" name="Afbeelding 9" descr="screenshot_48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276600"/>
            <a:ext cx="4227675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408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4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4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4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-52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-52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4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4" charset="0"/>
              </a:rPr>
              <a:t>energy &amp; environment</a:t>
            </a:r>
            <a:r>
              <a:rPr lang="nl-NL" b="1">
                <a:solidFill>
                  <a:srgbClr val="000000"/>
                </a:solidFill>
                <a:latin typeface="Times New Roman" pitchFamily="4" charset="0"/>
              </a:rPr>
              <a:t> 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304800" y="12954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nl-NL" dirty="0">
                <a:solidFill>
                  <a:schemeClr val="hlink"/>
                </a:solidFill>
                <a:latin typeface="Verdana" pitchFamily="4" charset="0"/>
                <a:ea typeface="ＭＳ Ｐゴシック" pitchFamily="4" charset="-128"/>
                <a:cs typeface="ＭＳ Ｐゴシック" pitchFamily="4" charset="-128"/>
              </a:rPr>
              <a:t>Perspectief Green Deal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22514" y="1551932"/>
            <a:ext cx="8229600" cy="4882848"/>
          </a:xfrm>
        </p:spPr>
        <p:txBody>
          <a:bodyPr>
            <a:normAutofit fontScale="92500" lnSpcReduction="20000"/>
          </a:bodyPr>
          <a:lstStyle/>
          <a:p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NL vraag van compensatie is nu 1 </a:t>
            </a:r>
            <a:r>
              <a:rPr lang="nl-NL" sz="2800" kern="1200" dirty="0" err="1">
                <a:latin typeface="Verdana" pitchFamily="4" charset="0"/>
                <a:ea typeface="+mn-ea"/>
                <a:cs typeface="+mn-cs"/>
              </a:rPr>
              <a:t>Mton</a:t>
            </a:r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; reductiepotentieel </a:t>
            </a:r>
            <a:r>
              <a:rPr lang="nl-NL" sz="2800" kern="1200" dirty="0" err="1">
                <a:latin typeface="Verdana" pitchFamily="4" charset="0"/>
                <a:ea typeface="+mn-ea"/>
                <a:cs typeface="+mn-cs"/>
              </a:rPr>
              <a:t>max</a:t>
            </a:r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 1-4 </a:t>
            </a:r>
            <a:r>
              <a:rPr lang="nl-NL" sz="2800" kern="1200" dirty="0" err="1">
                <a:latin typeface="Verdana" pitchFamily="4" charset="0"/>
                <a:ea typeface="+mn-ea"/>
                <a:cs typeface="+mn-cs"/>
              </a:rPr>
              <a:t>Mton</a:t>
            </a:r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 CO2e </a:t>
            </a:r>
          </a:p>
          <a:p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Potentieel: Groen gas, RE naar gas, restwarmte naar gebouwen</a:t>
            </a:r>
          </a:p>
          <a:p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Diverse transportprojecten (LNG scheepvaart)</a:t>
            </a:r>
          </a:p>
          <a:p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Mijnwater Water: buffer warmte/koude 15</a:t>
            </a:r>
          </a:p>
          <a:p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Restwarmte/CO2, </a:t>
            </a:r>
            <a:r>
              <a:rPr lang="nl-NL" sz="2800" kern="1200" dirty="0" err="1">
                <a:latin typeface="Verdana" pitchFamily="4" charset="0"/>
                <a:ea typeface="+mn-ea"/>
                <a:cs typeface="+mn-cs"/>
              </a:rPr>
              <a:t>geothermie</a:t>
            </a:r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 naar kassen</a:t>
            </a:r>
          </a:p>
          <a:p>
            <a:r>
              <a:rPr lang="nl-NL" sz="2800" kern="1200" dirty="0" err="1">
                <a:latin typeface="Verdana" pitchFamily="4" charset="0"/>
                <a:ea typeface="+mn-ea"/>
                <a:cs typeface="+mn-cs"/>
              </a:rPr>
              <a:t>Mestvergisters</a:t>
            </a:r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 (</a:t>
            </a:r>
            <a:r>
              <a:rPr lang="nl-NL" sz="2800" kern="1200" dirty="0" err="1">
                <a:latin typeface="Verdana" pitchFamily="4" charset="0"/>
                <a:ea typeface="+mn-ea"/>
                <a:cs typeface="+mn-cs"/>
              </a:rPr>
              <a:t>tav</a:t>
            </a:r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 methaanreductie)</a:t>
            </a:r>
          </a:p>
          <a:p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Behoud en uitbreiding veengebieden</a:t>
            </a:r>
          </a:p>
          <a:p>
            <a:r>
              <a:rPr lang="nl-NL" sz="2800" kern="1200" dirty="0">
                <a:latin typeface="Verdana" pitchFamily="4" charset="0"/>
                <a:ea typeface="+mn-ea"/>
                <a:cs typeface="+mn-cs"/>
              </a:rPr>
              <a:t>Bosbouw, Biologische landbouw en CO2-vastlegging</a:t>
            </a:r>
          </a:p>
          <a:p>
            <a:r>
              <a:rPr lang="nl-NL" sz="2800" kern="1200" dirty="0" err="1">
                <a:latin typeface="Verdana" pitchFamily="4" charset="0"/>
                <a:ea typeface="+mn-ea"/>
                <a:cs typeface="+mn-cs"/>
              </a:rPr>
              <a:t>Olifijn</a:t>
            </a:r>
            <a:endParaRPr lang="nl-NL" sz="2800" kern="1200" dirty="0">
              <a:latin typeface="Verdana" pitchFamily="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37948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93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93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93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93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energy &amp; environment</a:t>
            </a:r>
            <a:r>
              <a:rPr lang="nl-NL" b="1">
                <a:latin typeface="Times New Roman" pitchFamily="-93" charset="0"/>
              </a:rPr>
              <a:t> 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323850" y="9906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-228600" y="-152400"/>
            <a:ext cx="89646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400" dirty="0">
                <a:solidFill>
                  <a:schemeClr val="hlink"/>
                </a:solidFill>
              </a:rPr>
              <a:t>4. Hoe ontstaat CO2-prijs?</a:t>
            </a:r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304800" y="6858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106" charset="2"/>
              <a:buChar char="§"/>
              <a:defRPr/>
            </a:pPr>
            <a:endParaRPr lang="nl-NL" sz="2200" dirty="0">
              <a:ea typeface="Arial" pitchFamily="-106" charset="0"/>
              <a:cs typeface="Arial" pitchFamily="-106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200" dirty="0">
                <a:ea typeface="Arial" pitchFamily="-106" charset="0"/>
                <a:cs typeface="Arial" pitchFamily="-106" charset="0"/>
              </a:rPr>
              <a:t>Verwachting: Op basis van </a:t>
            </a:r>
            <a:r>
              <a:rPr lang="nl-NL" sz="2200" dirty="0" err="1">
                <a:ea typeface="Arial" pitchFamily="-106" charset="0"/>
                <a:cs typeface="Arial" pitchFamily="-106" charset="0"/>
              </a:rPr>
              <a:t>kosten-curve</a:t>
            </a:r>
            <a:r>
              <a:rPr lang="nl-NL" sz="2200" dirty="0">
                <a:ea typeface="Arial" pitchFamily="-106" charset="0"/>
                <a:cs typeface="Arial" pitchFamily="-106" charset="0"/>
              </a:rPr>
              <a:t>: voor </a:t>
            </a:r>
            <a:r>
              <a:rPr lang="nl-NL" sz="2200" dirty="0" err="1">
                <a:ea typeface="Arial" pitchFamily="-106" charset="0"/>
                <a:cs typeface="Arial" pitchFamily="-106" charset="0"/>
              </a:rPr>
              <a:t>Kyoto-doel</a:t>
            </a:r>
            <a:r>
              <a:rPr lang="nl-NL" sz="2200" dirty="0">
                <a:ea typeface="Arial" pitchFamily="-106" charset="0"/>
                <a:cs typeface="Arial" pitchFamily="-106" charset="0"/>
              </a:rPr>
              <a:t> waren marginale kosten </a:t>
            </a:r>
            <a:r>
              <a:rPr lang="nl-NL" sz="2200" dirty="0" err="1">
                <a:ea typeface="Arial" pitchFamily="-106" charset="0"/>
                <a:cs typeface="Arial" pitchFamily="-106" charset="0"/>
              </a:rPr>
              <a:t>max</a:t>
            </a:r>
            <a:r>
              <a:rPr lang="nl-NL" sz="2200" dirty="0">
                <a:ea typeface="Arial" pitchFamily="-106" charset="0"/>
                <a:cs typeface="Arial" pitchFamily="-106" charset="0"/>
              </a:rPr>
              <a:t> € 20/</a:t>
            </a:r>
            <a:r>
              <a:rPr lang="nl-NL" sz="2200" dirty="0" err="1">
                <a:ea typeface="Arial" pitchFamily="-106" charset="0"/>
                <a:cs typeface="Arial" pitchFamily="-106" charset="0"/>
              </a:rPr>
              <a:t>t</a:t>
            </a:r>
            <a:r>
              <a:rPr lang="nl-NL" sz="2200" dirty="0">
                <a:ea typeface="Arial" pitchFamily="-106" charset="0"/>
                <a:cs typeface="Arial" pitchFamily="-106" charset="0"/>
              </a:rPr>
              <a:t>  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200" dirty="0">
                <a:ea typeface="Arial" pitchFamily="-106" charset="0"/>
                <a:cs typeface="Arial" pitchFamily="-106" charset="0"/>
              </a:rPr>
              <a:t>Perspectief wat nodig is voor lange termijn doel</a:t>
            </a:r>
          </a:p>
          <a:p>
            <a:pPr marL="800100" lvl="2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200" dirty="0">
                <a:ea typeface="Arial" pitchFamily="-106" charset="0"/>
                <a:cs typeface="Arial" pitchFamily="-106" charset="0"/>
              </a:rPr>
              <a:t>Coal/Gas switch:&gt; € 40 (Nu €20)</a:t>
            </a:r>
          </a:p>
          <a:p>
            <a:pPr marL="800100" lvl="2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200" dirty="0">
                <a:ea typeface="Arial" pitchFamily="-106" charset="0"/>
                <a:cs typeface="Arial" pitchFamily="-106" charset="0"/>
              </a:rPr>
              <a:t>CO2-opslag bij energie:&gt; € 60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200" dirty="0">
                <a:ea typeface="Arial" pitchFamily="-106" charset="0"/>
                <a:cs typeface="Arial" pitchFamily="-106" charset="0"/>
              </a:rPr>
              <a:t>Fundamentals: Vraag &amp; Aanbod naar emissierechten.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200" dirty="0">
                <a:ea typeface="Arial" pitchFamily="-106" charset="0"/>
                <a:cs typeface="Arial" pitchFamily="-106" charset="0"/>
              </a:rPr>
              <a:t>Kleine liquiditeit, weinig spelers strenge winter: €33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200" dirty="0">
                <a:ea typeface="Arial" pitchFamily="-106" charset="0"/>
                <a:cs typeface="Arial" pitchFamily="-106" charset="0"/>
              </a:rPr>
              <a:t>Hoge olieprijs: invloed op gasprijs </a:t>
            </a:r>
            <a:r>
              <a:rPr lang="nl-NL" sz="2200" dirty="0">
                <a:ea typeface="Arial" pitchFamily="-106" charset="0"/>
                <a:cs typeface="Arial" pitchFamily="-106" charset="0"/>
                <a:sym typeface="Wingdings" pitchFamily="-93" charset="2"/>
              </a:rPr>
              <a:t></a:t>
            </a:r>
            <a:r>
              <a:rPr lang="nl-NL" sz="2200" dirty="0">
                <a:ea typeface="Arial" pitchFamily="-106" charset="0"/>
                <a:cs typeface="Arial" pitchFamily="-106" charset="0"/>
              </a:rPr>
              <a:t> alles duurder </a:t>
            </a:r>
            <a:r>
              <a:rPr lang="nl-NL" sz="2200" dirty="0">
                <a:ea typeface="Arial" pitchFamily="-106" charset="0"/>
                <a:cs typeface="Arial" pitchFamily="-106" charset="0"/>
                <a:sym typeface="Wingdings" pitchFamily="-93" charset="2"/>
              </a:rPr>
              <a:t> </a:t>
            </a:r>
            <a:r>
              <a:rPr lang="nl-NL" sz="2200" dirty="0">
                <a:ea typeface="Arial" pitchFamily="-106" charset="0"/>
                <a:cs typeface="Arial" pitchFamily="-106" charset="0"/>
              </a:rPr>
              <a:t>besparing </a:t>
            </a:r>
            <a:r>
              <a:rPr lang="nl-NL" sz="2200" dirty="0">
                <a:ea typeface="Arial" pitchFamily="-106" charset="0"/>
                <a:cs typeface="Arial" pitchFamily="-106" charset="0"/>
                <a:sym typeface="Wingdings" pitchFamily="-93" charset="2"/>
              </a:rPr>
              <a:t> CO2-prijs weer omlaag &amp; groei economie </a:t>
            </a:r>
            <a:r>
              <a:rPr lang="nl-NL" sz="2200" dirty="0">
                <a:ea typeface="Arial" pitchFamily="-106" charset="0"/>
                <a:cs typeface="Arial" pitchFamily="-106" charset="0"/>
                <a:sym typeface="Wingdings"/>
              </a:rPr>
              <a:t> meer CO2  hoge CO2-prijs</a:t>
            </a:r>
            <a:endParaRPr lang="nl-NL" sz="2200" dirty="0">
              <a:ea typeface="Arial" pitchFamily="-106" charset="0"/>
              <a:cs typeface="Arial" pitchFamily="-106" charset="0"/>
              <a:sym typeface="Wingdings" pitchFamily="-93" charset="2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200" dirty="0">
                <a:ea typeface="Arial" pitchFamily="-106" charset="0"/>
                <a:cs typeface="Arial" pitchFamily="-106" charset="0"/>
                <a:sym typeface="Wingdings" pitchFamily="-93" charset="2"/>
              </a:rPr>
              <a:t>Lage olieprijs: minder zuinig </a:t>
            </a:r>
            <a:r>
              <a:rPr lang="nl-NL" sz="2200" dirty="0">
                <a:ea typeface="Arial" pitchFamily="-106" charset="0"/>
                <a:cs typeface="Arial" pitchFamily="-106" charset="0"/>
                <a:sym typeface="Wingdings"/>
              </a:rPr>
              <a:t> meer CO2  hoge CO2-prijs &amp; </a:t>
            </a:r>
            <a:r>
              <a:rPr lang="nl-NL" sz="2200" dirty="0">
                <a:ea typeface="Arial" pitchFamily="-106" charset="0"/>
                <a:cs typeface="Arial" pitchFamily="-106" charset="0"/>
                <a:sym typeface="Wingdings" pitchFamily="-93" charset="2"/>
              </a:rPr>
              <a:t>krimp economie </a:t>
            </a:r>
            <a:r>
              <a:rPr lang="nl-NL" sz="2200" dirty="0">
                <a:ea typeface="Arial" pitchFamily="-106" charset="0"/>
                <a:cs typeface="Arial" pitchFamily="-106" charset="0"/>
                <a:sym typeface="Wingdings"/>
              </a:rPr>
              <a:t> minder CO2  lage prijs</a:t>
            </a:r>
            <a:endParaRPr lang="nl-NL" sz="2200" dirty="0">
              <a:ea typeface="Arial" pitchFamily="-106" charset="0"/>
              <a:cs typeface="Arial" pitchFamily="-106" charset="0"/>
            </a:endParaRP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200" dirty="0">
                <a:ea typeface="Arial" pitchFamily="-106" charset="0"/>
                <a:cs typeface="Arial" pitchFamily="-106" charset="0"/>
              </a:rPr>
              <a:t>Nu: door crisis wordt doel gehaald (minder vraag -30%), uitstel ingreep en geen lange termijn perspectief (-40%)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200" dirty="0">
                <a:ea typeface="Arial" pitchFamily="-106" charset="0"/>
                <a:cs typeface="Arial" pitchFamily="-106" charset="0"/>
              </a:rPr>
              <a:t>Wachten tot CO2-prijs piekt in 2025 of langzaam hoger?</a:t>
            </a:r>
          </a:p>
          <a:p>
            <a:pPr marL="514350" indent="-514350" algn="l">
              <a:lnSpc>
                <a:spcPct val="90000"/>
              </a:lnSpc>
              <a:spcBef>
                <a:spcPct val="20000"/>
              </a:spcBef>
              <a:buClr>
                <a:srgbClr val="996633"/>
              </a:buClr>
              <a:buFont typeface="Arial" pitchFamily="-93" charset="0"/>
              <a:buChar char="•"/>
            </a:pPr>
            <a:endParaRPr lang="nl-NL" sz="28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106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6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6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6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6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6" charset="0"/>
              </a:rPr>
              <a:t>energy &amp; environment</a:t>
            </a:r>
            <a:r>
              <a:rPr lang="nl-NL" b="1">
                <a:latin typeface="Times New Roman" pitchFamily="-106" charset="0"/>
              </a:rPr>
              <a:t> </a:t>
            </a: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457200" y="9906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4048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endParaRPr lang="en-US" sz="4400">
              <a:solidFill>
                <a:schemeClr val="hlink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1212850" y="4211638"/>
            <a:ext cx="4699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2387600" y="2243138"/>
            <a:ext cx="5254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6415088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7369175" y="5600700"/>
            <a:ext cx="498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71" name="Rectangle 23"/>
          <p:cNvSpPr>
            <a:spLocks noChangeArrowheads="1"/>
          </p:cNvSpPr>
          <p:nvPr/>
        </p:nvSpPr>
        <p:spPr bwMode="auto">
          <a:xfrm>
            <a:off x="3313113" y="2560638"/>
            <a:ext cx="774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3384550" y="2562225"/>
            <a:ext cx="781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4116388" y="2165350"/>
            <a:ext cx="752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4194175" y="2243138"/>
            <a:ext cx="725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4198938" y="2501900"/>
            <a:ext cx="7366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76" name="Rectangle 28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77" name="Rectangle 29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611188" y="1773238"/>
            <a:ext cx="83042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742950" lvl="1" indent="-285750" algn="l">
              <a:spcBef>
                <a:spcPct val="20000"/>
              </a:spcBef>
              <a:buClr>
                <a:srgbClr val="996633"/>
              </a:buClr>
              <a:buFont typeface="Wingdings" pitchFamily="-106" charset="2"/>
              <a:buNone/>
            </a:pPr>
            <a:endParaRPr lang="en-GB" sz="20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762000" y="228600"/>
            <a:ext cx="6465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sz="4000" dirty="0">
                <a:solidFill>
                  <a:schemeClr val="hlink"/>
                </a:solidFill>
              </a:rPr>
              <a:t>Global MAC 2030</a:t>
            </a:r>
          </a:p>
        </p:txBody>
      </p:sp>
      <p:pic>
        <p:nvPicPr>
          <p:cNvPr id="53280" name="Afbeelding 3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8153400" cy="5257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1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-52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-52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1" charset="0"/>
              </a:rPr>
              <a:t>energy &amp; environment</a:t>
            </a:r>
            <a:r>
              <a:rPr lang="nl-NL" b="1">
                <a:latin typeface="Times New Roman" pitchFamily="1" charset="0"/>
              </a:rPr>
              <a:t> 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V="1">
            <a:off x="381000" y="9906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-381000" y="15240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400">
                <a:solidFill>
                  <a:schemeClr val="hlink"/>
                </a:solidFill>
              </a:rPr>
              <a:t>MAC met benefits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212850" y="4211638"/>
            <a:ext cx="4699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387600" y="2243138"/>
            <a:ext cx="5254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6415088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7369175" y="5600700"/>
            <a:ext cx="498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3313113" y="2560638"/>
            <a:ext cx="774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3384550" y="2562225"/>
            <a:ext cx="781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4116388" y="2165350"/>
            <a:ext cx="752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4194175" y="2243138"/>
            <a:ext cx="725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4198938" y="2501900"/>
            <a:ext cx="7366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1295400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1" charset="2"/>
              <a:buChar char="§"/>
            </a:pPr>
            <a:endParaRPr lang="nl-NL">
              <a:ea typeface="Arial" pitchFamily="1" charset="-52"/>
              <a:cs typeface="Arial" pitchFamily="1" charset="-52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996633"/>
              </a:buClr>
              <a:buFont typeface="Wingdings" pitchFamily="1" charset="2"/>
              <a:buChar char="§"/>
            </a:pPr>
            <a:endParaRPr lang="en-GB">
              <a:ea typeface="Arial" pitchFamily="1" charset="-52"/>
              <a:cs typeface="Arial" pitchFamily="1" charset="-52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996633"/>
              </a:buClr>
              <a:buFont typeface="Wingdings" pitchFamily="1" charset="2"/>
              <a:buNone/>
            </a:pPr>
            <a:endParaRPr lang="en-GB" sz="200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26655" name="Afbeelding 30" descr="screenshot_24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14984"/>
            <a:ext cx="7239000" cy="5309616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26656" name="Tekstvak 31"/>
          <p:cNvSpPr txBox="1">
            <a:spLocks noChangeArrowheads="1"/>
          </p:cNvSpPr>
          <p:nvPr/>
        </p:nvSpPr>
        <p:spPr bwMode="auto">
          <a:xfrm>
            <a:off x="6629400" y="1676400"/>
            <a:ext cx="2514600" cy="10772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nl-NL" b="1" dirty="0"/>
              <a:t>The New </a:t>
            </a:r>
            <a:r>
              <a:rPr lang="nl-NL" b="1" dirty="0" err="1"/>
              <a:t>Climate</a:t>
            </a:r>
            <a:r>
              <a:rPr lang="nl-NL" b="1" dirty="0"/>
              <a:t> </a:t>
            </a:r>
            <a:r>
              <a:rPr lang="nl-NL" b="1" dirty="0" err="1"/>
              <a:t>Economy</a:t>
            </a:r>
            <a:r>
              <a:rPr lang="nl-NL" b="1" dirty="0"/>
              <a:t>: Global </a:t>
            </a:r>
            <a:r>
              <a:rPr lang="nl-NL" b="1" dirty="0" err="1"/>
              <a:t>Commission</a:t>
            </a:r>
            <a:r>
              <a:rPr lang="nl-NL" b="1" dirty="0"/>
              <a:t> </a:t>
            </a:r>
            <a:r>
              <a:rPr lang="nl-NL" b="1" dirty="0" err="1"/>
              <a:t>on</a:t>
            </a:r>
            <a:r>
              <a:rPr lang="nl-NL" b="1" dirty="0"/>
              <a:t> the </a:t>
            </a:r>
            <a:r>
              <a:rPr lang="nl-NL" b="1" dirty="0" err="1"/>
              <a:t>Economy</a:t>
            </a:r>
            <a:r>
              <a:rPr lang="nl-NL" b="1" dirty="0"/>
              <a:t> and </a:t>
            </a:r>
            <a:r>
              <a:rPr lang="nl-NL" b="1" dirty="0" err="1"/>
              <a:t>Climate</a:t>
            </a:r>
            <a:r>
              <a:rPr lang="nl-NL" b="1" dirty="0"/>
              <a:t>   </a:t>
            </a:r>
          </a:p>
          <a:p>
            <a:pPr algn="l"/>
            <a:r>
              <a:rPr lang="nl-NL" sz="1400" dirty="0">
                <a:hlinkClick r:id="rId3"/>
              </a:rPr>
              <a:t>http://newclimateeconomy.net/</a:t>
            </a:r>
            <a:r>
              <a:rPr lang="nl-NL" sz="1400" dirty="0"/>
              <a:t> 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1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-52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-52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1" charset="0"/>
              </a:rPr>
              <a:t>energy &amp; environment</a:t>
            </a:r>
            <a:r>
              <a:rPr lang="nl-NL" b="1">
                <a:latin typeface="Times New Roman" pitchFamily="1" charset="0"/>
              </a:rPr>
              <a:t> 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323850" y="1412875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4048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400" dirty="0" err="1">
                <a:solidFill>
                  <a:schemeClr val="hlink"/>
                </a:solidFill>
              </a:rPr>
              <a:t>Social</a:t>
            </a:r>
            <a:r>
              <a:rPr lang="nl-NL" sz="4400" dirty="0">
                <a:solidFill>
                  <a:schemeClr val="hlink"/>
                </a:solidFill>
              </a:rPr>
              <a:t> </a:t>
            </a:r>
            <a:r>
              <a:rPr lang="nl-NL" sz="4400" dirty="0" err="1">
                <a:solidFill>
                  <a:schemeClr val="hlink"/>
                </a:solidFill>
              </a:rPr>
              <a:t>Cost</a:t>
            </a:r>
            <a:r>
              <a:rPr lang="nl-NL" sz="4400" dirty="0">
                <a:solidFill>
                  <a:schemeClr val="hlink"/>
                </a:solidFill>
              </a:rPr>
              <a:t> of Carbon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212850" y="4211638"/>
            <a:ext cx="4699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387600" y="2243138"/>
            <a:ext cx="5254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6415088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7369175" y="5600700"/>
            <a:ext cx="498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313113" y="2560638"/>
            <a:ext cx="774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3384550" y="2562225"/>
            <a:ext cx="781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4116388" y="2165350"/>
            <a:ext cx="752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4194175" y="2243138"/>
            <a:ext cx="725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4198938" y="2501900"/>
            <a:ext cx="7366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70755" y="1534889"/>
            <a:ext cx="9220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1" charset="2"/>
              <a:buChar char="§"/>
            </a:pPr>
            <a:r>
              <a:rPr lang="nl-NL" sz="2400" dirty="0">
                <a:ea typeface="Arial" pitchFamily="1" charset="-52"/>
                <a:cs typeface="Arial" pitchFamily="1" charset="-52"/>
              </a:rPr>
              <a:t>EPA: SCC is $37/tCO2           Stanford: SCC $220/tCO2 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1" charset="2"/>
              <a:buChar char="§"/>
            </a:pPr>
            <a:endParaRPr lang="nl-NL" sz="2400" dirty="0">
              <a:ea typeface="Arial" pitchFamily="1" charset="-52"/>
              <a:cs typeface="Arial" pitchFamily="1" charset="-52"/>
            </a:endParaRP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1" charset="2"/>
              <a:buChar char="§"/>
            </a:pPr>
            <a:endParaRPr lang="nl-NL" sz="2400" dirty="0">
              <a:ea typeface="Arial" pitchFamily="1" charset="-52"/>
              <a:cs typeface="Arial" pitchFamily="1" charset="-52"/>
            </a:endParaRP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1" charset="2"/>
              <a:buChar char="§"/>
            </a:pPr>
            <a:endParaRPr lang="nl-NL" dirty="0">
              <a:ea typeface="Arial" pitchFamily="1" charset="-52"/>
              <a:cs typeface="Arial" pitchFamily="1" charset="-52"/>
            </a:endParaRP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</a:pPr>
            <a:endParaRPr lang="nl-NL" dirty="0">
              <a:ea typeface="Arial" pitchFamily="1" charset="-52"/>
              <a:cs typeface="Arial" pitchFamily="1" charset="-52"/>
            </a:endParaRP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</a:pPr>
            <a:endParaRPr lang="nl-NL" dirty="0">
              <a:ea typeface="Arial" pitchFamily="1" charset="-52"/>
              <a:cs typeface="Arial" pitchFamily="1" charset="-52"/>
            </a:endParaRP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</a:pPr>
            <a:endParaRPr lang="nl-NL" dirty="0">
              <a:ea typeface="Arial" pitchFamily="1" charset="-52"/>
              <a:cs typeface="Arial" pitchFamily="1" charset="-52"/>
            </a:endParaRP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1" charset="2"/>
              <a:buChar char="§"/>
            </a:pPr>
            <a:r>
              <a:rPr lang="nl-NL" dirty="0">
                <a:ea typeface="Arial" pitchFamily="1" charset="-52"/>
                <a:cs typeface="Arial" pitchFamily="1" charset="-52"/>
              </a:rPr>
              <a:t>Duke: klimaatschade VS energie is </a:t>
            </a:r>
            <a:r>
              <a:rPr lang="nl-NL" dirty="0"/>
              <a:t>$330-970 </a:t>
            </a:r>
            <a:r>
              <a:rPr lang="nl-NL" dirty="0" err="1"/>
              <a:t>mrd</a:t>
            </a:r>
            <a:r>
              <a:rPr lang="nl-NL" dirty="0"/>
              <a:t>/</a:t>
            </a:r>
            <a:r>
              <a:rPr lang="nl-NL" dirty="0" err="1"/>
              <a:t>jr</a:t>
            </a:r>
            <a:endParaRPr lang="nl-NL" dirty="0"/>
          </a:p>
          <a:p>
            <a:pPr marL="800100" lvl="1" indent="-342900" algn="l">
              <a:spcBef>
                <a:spcPct val="20000"/>
              </a:spcBef>
              <a:buClr>
                <a:srgbClr val="996633"/>
              </a:buClr>
              <a:buFont typeface="Wingdings" pitchFamily="1" charset="2"/>
              <a:buChar char="§"/>
            </a:pPr>
            <a:r>
              <a:rPr lang="nl-NL" dirty="0"/>
              <a:t>~14–34¢ per kWh </a:t>
            </a:r>
            <a:r>
              <a:rPr lang="nl-NL" dirty="0" err="1"/>
              <a:t>for</a:t>
            </a:r>
            <a:r>
              <a:rPr lang="nl-NL" dirty="0"/>
              <a:t> kolen /~4–18¢ voor gas</a:t>
            </a:r>
          </a:p>
          <a:p>
            <a:pPr marL="800100" lvl="1" indent="-342900" algn="l">
              <a:spcBef>
                <a:spcPct val="20000"/>
              </a:spcBef>
              <a:buClr>
                <a:srgbClr val="996633"/>
              </a:buClr>
              <a:buFont typeface="Wingdings" pitchFamily="1" charset="2"/>
              <a:buChar char="§"/>
            </a:pPr>
            <a:r>
              <a:rPr lang="nl-NL" dirty="0"/>
              <a:t>$3.80/gallon gasoline / $4.80 per gallon diesel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1" charset="2"/>
              <a:buChar char="§"/>
            </a:pPr>
            <a:r>
              <a:rPr lang="nl-NL" sz="1400" dirty="0">
                <a:ea typeface="Arial" pitchFamily="1" charset="-52"/>
                <a:cs typeface="Arial" pitchFamily="1" charset="-52"/>
              </a:rPr>
              <a:t>NB BNP-afname rijke </a:t>
            </a:r>
            <a:r>
              <a:rPr lang="nl-NL" sz="1400" dirty="0" err="1">
                <a:ea typeface="Arial" pitchFamily="1" charset="-52"/>
                <a:cs typeface="Arial" pitchFamily="1" charset="-52"/>
              </a:rPr>
              <a:t>vs</a:t>
            </a:r>
            <a:r>
              <a:rPr lang="nl-NL" sz="1400" dirty="0">
                <a:ea typeface="Arial" pitchFamily="1" charset="-52"/>
                <a:cs typeface="Arial" pitchFamily="1" charset="-52"/>
              </a:rPr>
              <a:t> arme landen; discount </a:t>
            </a:r>
            <a:r>
              <a:rPr lang="nl-NL" sz="1400" dirty="0" err="1">
                <a:ea typeface="Arial" pitchFamily="1" charset="-52"/>
                <a:cs typeface="Arial" pitchFamily="1" charset="-52"/>
              </a:rPr>
              <a:t>rate</a:t>
            </a:r>
            <a:r>
              <a:rPr lang="nl-NL" sz="1400" dirty="0">
                <a:ea typeface="Arial" pitchFamily="1" charset="-52"/>
                <a:cs typeface="Arial" pitchFamily="1" charset="-52"/>
              </a:rPr>
              <a:t>? </a:t>
            </a:r>
          </a:p>
          <a:p>
            <a:pPr marL="800100" lvl="1" indent="-342900" algn="l">
              <a:spcBef>
                <a:spcPct val="20000"/>
              </a:spcBef>
              <a:buClr>
                <a:srgbClr val="996633"/>
              </a:buClr>
              <a:buFont typeface="Wingdings" pitchFamily="1" charset="2"/>
              <a:buNone/>
            </a:pPr>
            <a:endParaRPr lang="en-GB" sz="2000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8703" name="Rechthoek 30"/>
          <p:cNvSpPr>
            <a:spLocks noChangeArrowheads="1"/>
          </p:cNvSpPr>
          <p:nvPr/>
        </p:nvSpPr>
        <p:spPr bwMode="auto">
          <a:xfrm>
            <a:off x="2286000" y="9826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/>
              <a:t>. </a:t>
            </a:r>
          </a:p>
        </p:txBody>
      </p:sp>
      <p:pic>
        <p:nvPicPr>
          <p:cNvPr id="28704" name="Afbeelding 31" descr="screenshot_24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017713"/>
            <a:ext cx="4724400" cy="23336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8705" name="Afbeelding 32" descr="screenshot_24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057400"/>
            <a:ext cx="4114800" cy="23161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23849" y="5100482"/>
            <a:ext cx="8564511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>
              <a:buFont typeface="Arial"/>
              <a:buChar char="•"/>
            </a:pPr>
            <a:r>
              <a:rPr lang="nl-NL" sz="2000" dirty="0">
                <a:solidFill>
                  <a:schemeClr val="hlink"/>
                </a:solidFill>
              </a:rPr>
              <a:t> </a:t>
            </a:r>
            <a:r>
              <a:rPr lang="nl-NL" sz="2000" dirty="0" err="1">
                <a:solidFill>
                  <a:schemeClr val="hlink"/>
                </a:solidFill>
              </a:rPr>
              <a:t>Social</a:t>
            </a:r>
            <a:r>
              <a:rPr lang="nl-NL" sz="2000" dirty="0">
                <a:solidFill>
                  <a:schemeClr val="hlink"/>
                </a:solidFill>
              </a:rPr>
              <a:t> </a:t>
            </a:r>
            <a:r>
              <a:rPr lang="nl-NL" sz="2000" dirty="0" err="1">
                <a:solidFill>
                  <a:schemeClr val="hlink"/>
                </a:solidFill>
              </a:rPr>
              <a:t>Cost</a:t>
            </a:r>
            <a:r>
              <a:rPr lang="nl-NL" sz="2000" dirty="0">
                <a:solidFill>
                  <a:schemeClr val="hlink"/>
                </a:solidFill>
              </a:rPr>
              <a:t> of Carbon (maatschappelijke kosten) is the </a:t>
            </a:r>
            <a:r>
              <a:rPr lang="nl-NL" sz="2000" dirty="0" err="1">
                <a:solidFill>
                  <a:schemeClr val="hlink"/>
                </a:solidFill>
              </a:rPr>
              <a:t>cost</a:t>
            </a:r>
            <a:endParaRPr lang="nl-NL" sz="2000" dirty="0">
              <a:solidFill>
                <a:schemeClr val="hlink"/>
              </a:solidFill>
            </a:endParaRPr>
          </a:p>
          <a:p>
            <a:pPr algn="l"/>
            <a:r>
              <a:rPr lang="nl-NL" sz="2000" dirty="0">
                <a:solidFill>
                  <a:schemeClr val="hlink"/>
                </a:solidFill>
              </a:rPr>
              <a:t>  per of </a:t>
            </a:r>
            <a:r>
              <a:rPr lang="nl-NL" sz="2000" dirty="0" err="1">
                <a:solidFill>
                  <a:schemeClr val="hlink"/>
                </a:solidFill>
              </a:rPr>
              <a:t>today’s</a:t>
            </a:r>
            <a:r>
              <a:rPr lang="nl-NL" sz="2000" dirty="0">
                <a:solidFill>
                  <a:schemeClr val="hlink"/>
                </a:solidFill>
              </a:rPr>
              <a:t> </a:t>
            </a:r>
            <a:r>
              <a:rPr lang="nl-NL" sz="2000" dirty="0" err="1">
                <a:solidFill>
                  <a:schemeClr val="hlink"/>
                </a:solidFill>
              </a:rPr>
              <a:t>emitted</a:t>
            </a:r>
            <a:r>
              <a:rPr lang="nl-NL" sz="2000" dirty="0">
                <a:solidFill>
                  <a:schemeClr val="hlink"/>
                </a:solidFill>
              </a:rPr>
              <a:t> CO2 of the </a:t>
            </a:r>
            <a:r>
              <a:rPr lang="nl-NL" sz="2000" dirty="0" err="1">
                <a:solidFill>
                  <a:schemeClr val="hlink"/>
                </a:solidFill>
              </a:rPr>
              <a:t>damage</a:t>
            </a:r>
            <a:r>
              <a:rPr lang="nl-NL" sz="2000" dirty="0">
                <a:solidFill>
                  <a:schemeClr val="hlink"/>
                </a:solidFill>
              </a:rPr>
              <a:t> </a:t>
            </a:r>
            <a:r>
              <a:rPr lang="nl-NL" sz="2000" dirty="0" err="1">
                <a:solidFill>
                  <a:schemeClr val="hlink"/>
                </a:solidFill>
              </a:rPr>
              <a:t>it</a:t>
            </a:r>
            <a:r>
              <a:rPr lang="nl-NL" sz="2000" dirty="0">
                <a:solidFill>
                  <a:schemeClr val="hlink"/>
                </a:solidFill>
              </a:rPr>
              <a:t> </a:t>
            </a:r>
            <a:r>
              <a:rPr lang="nl-NL" sz="2000" dirty="0" err="1">
                <a:solidFill>
                  <a:schemeClr val="hlink"/>
                </a:solidFill>
              </a:rPr>
              <a:t>causes</a:t>
            </a:r>
            <a:r>
              <a:rPr lang="nl-NL" sz="2000" dirty="0">
                <a:solidFill>
                  <a:schemeClr val="hlink"/>
                </a:solidFill>
              </a:rPr>
              <a:t> </a:t>
            </a:r>
            <a:r>
              <a:rPr lang="nl-NL" sz="2000" dirty="0" err="1">
                <a:solidFill>
                  <a:schemeClr val="hlink"/>
                </a:solidFill>
              </a:rPr>
              <a:t>globally</a:t>
            </a:r>
            <a:endParaRPr lang="nl-NL" sz="2000" dirty="0">
              <a:solidFill>
                <a:schemeClr val="hlink"/>
              </a:solidFill>
            </a:endParaRPr>
          </a:p>
          <a:p>
            <a:pPr algn="l">
              <a:buFont typeface="Arial"/>
              <a:buChar char="•"/>
            </a:pPr>
            <a:r>
              <a:rPr lang="nl-NL" sz="2000" dirty="0">
                <a:solidFill>
                  <a:schemeClr val="hlink"/>
                </a:solidFill>
              </a:rPr>
              <a:t> I </a:t>
            </a:r>
            <a:r>
              <a:rPr lang="nl-NL" sz="2000" dirty="0" err="1">
                <a:solidFill>
                  <a:schemeClr val="hlink"/>
                </a:solidFill>
              </a:rPr>
              <a:t>prefer</a:t>
            </a:r>
            <a:r>
              <a:rPr lang="nl-NL" sz="2000" dirty="0">
                <a:solidFill>
                  <a:schemeClr val="hlink"/>
                </a:solidFill>
              </a:rPr>
              <a:t> to focus on the CO2 </a:t>
            </a:r>
            <a:r>
              <a:rPr lang="nl-NL" sz="2000" dirty="0" err="1">
                <a:solidFill>
                  <a:schemeClr val="hlink"/>
                </a:solidFill>
              </a:rPr>
              <a:t>price</a:t>
            </a:r>
            <a:r>
              <a:rPr lang="nl-NL" sz="2000" dirty="0">
                <a:solidFill>
                  <a:schemeClr val="hlink"/>
                </a:solidFill>
              </a:rPr>
              <a:t>; </a:t>
            </a:r>
            <a:r>
              <a:rPr lang="nl-NL" sz="2000" dirty="0" err="1">
                <a:solidFill>
                  <a:schemeClr val="hlink"/>
                </a:solidFill>
              </a:rPr>
              <a:t>that</a:t>
            </a:r>
            <a:r>
              <a:rPr lang="nl-NL" sz="2000" dirty="0">
                <a:solidFill>
                  <a:schemeClr val="hlink"/>
                </a:solidFill>
              </a:rPr>
              <a:t> is the </a:t>
            </a:r>
            <a:r>
              <a:rPr lang="nl-NL" sz="2000" dirty="0" err="1">
                <a:solidFill>
                  <a:schemeClr val="hlink"/>
                </a:solidFill>
              </a:rPr>
              <a:t>cost</a:t>
            </a:r>
            <a:r>
              <a:rPr lang="nl-NL" sz="2000" dirty="0">
                <a:solidFill>
                  <a:schemeClr val="hlink"/>
                </a:solidFill>
              </a:rPr>
              <a:t> </a:t>
            </a:r>
            <a:r>
              <a:rPr lang="nl-NL" sz="2000" dirty="0" err="1">
                <a:solidFill>
                  <a:schemeClr val="hlink"/>
                </a:solidFill>
              </a:rPr>
              <a:t>to</a:t>
            </a:r>
            <a:r>
              <a:rPr lang="nl-NL" sz="2000" dirty="0">
                <a:solidFill>
                  <a:schemeClr val="hlink"/>
                </a:solidFill>
              </a:rPr>
              <a:t> </a:t>
            </a:r>
            <a:r>
              <a:rPr lang="nl-NL" sz="2000" dirty="0" err="1">
                <a:solidFill>
                  <a:schemeClr val="hlink"/>
                </a:solidFill>
              </a:rPr>
              <a:t>comply</a:t>
            </a:r>
            <a:endParaRPr lang="nl-NL" sz="2000" dirty="0">
              <a:solidFill>
                <a:schemeClr val="hlink"/>
              </a:solidFill>
            </a:endParaRPr>
          </a:p>
          <a:p>
            <a:pPr algn="l"/>
            <a:r>
              <a:rPr lang="nl-NL" sz="2000" dirty="0">
                <a:solidFill>
                  <a:schemeClr val="hlink"/>
                </a:solidFill>
              </a:rPr>
              <a:t>  </a:t>
            </a:r>
            <a:r>
              <a:rPr lang="nl-NL" sz="2000" dirty="0" err="1">
                <a:solidFill>
                  <a:schemeClr val="hlink"/>
                </a:solidFill>
              </a:rPr>
              <a:t>with</a:t>
            </a:r>
            <a:r>
              <a:rPr lang="nl-NL" sz="2000" dirty="0">
                <a:solidFill>
                  <a:schemeClr val="hlink"/>
                </a:solidFill>
              </a:rPr>
              <a:t> the CO2 target; I </a:t>
            </a:r>
            <a:r>
              <a:rPr lang="nl-NL" sz="2000" dirty="0" err="1">
                <a:solidFill>
                  <a:schemeClr val="hlink"/>
                </a:solidFill>
              </a:rPr>
              <a:t>prefer</a:t>
            </a:r>
            <a:r>
              <a:rPr lang="nl-NL" sz="2000" dirty="0">
                <a:solidFill>
                  <a:schemeClr val="hlink"/>
                </a:solidFill>
              </a:rPr>
              <a:t> to prevent </a:t>
            </a:r>
            <a:r>
              <a:rPr lang="nl-NL" sz="2000" dirty="0" err="1">
                <a:solidFill>
                  <a:schemeClr val="hlink"/>
                </a:solidFill>
              </a:rPr>
              <a:t>the</a:t>
            </a:r>
            <a:r>
              <a:rPr lang="nl-NL" sz="2000" dirty="0">
                <a:solidFill>
                  <a:schemeClr val="hlink"/>
                </a:solidFill>
              </a:rPr>
              <a:t> </a:t>
            </a:r>
            <a:r>
              <a:rPr lang="nl-NL" sz="2000" dirty="0" err="1">
                <a:solidFill>
                  <a:schemeClr val="hlink"/>
                </a:solidFill>
              </a:rPr>
              <a:t>damage</a:t>
            </a:r>
            <a:endParaRPr lang="nl-NL" sz="2000" dirty="0">
              <a:solidFill>
                <a:schemeClr val="hlink"/>
              </a:solidFill>
            </a:endParaRPr>
          </a:p>
          <a:p>
            <a:pPr algn="l"/>
            <a:r>
              <a:rPr lang="nl-NL" sz="2000" dirty="0">
                <a:solidFill>
                  <a:schemeClr val="hlink"/>
                </a:solidFill>
              </a:rPr>
              <a:t>- Interne CO2-beprijzing: compliance prijs of </a:t>
            </a:r>
            <a:r>
              <a:rPr lang="nl-NL" sz="2000" dirty="0" err="1">
                <a:solidFill>
                  <a:schemeClr val="hlink"/>
                </a:solidFill>
              </a:rPr>
              <a:t>social</a:t>
            </a:r>
            <a:r>
              <a:rPr lang="nl-NL" sz="2000" dirty="0">
                <a:solidFill>
                  <a:schemeClr val="hlink"/>
                </a:solidFill>
              </a:rPr>
              <a:t> carbon </a:t>
            </a:r>
            <a:r>
              <a:rPr lang="nl-NL" sz="2000" dirty="0" err="1">
                <a:solidFill>
                  <a:schemeClr val="hlink"/>
                </a:solidFill>
              </a:rPr>
              <a:t>price</a:t>
            </a:r>
            <a:endParaRPr lang="nl-NL" sz="2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93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93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93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energy &amp; environment</a:t>
            </a:r>
            <a:r>
              <a:rPr lang="nl-NL" b="1">
                <a:latin typeface="Times New Roman" pitchFamily="-93" charset="0"/>
              </a:rPr>
              <a:t> 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304800" y="10668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pPr eaLnBrk="1" hangingPunct="1"/>
            <a:r>
              <a:rPr lang="nl-NL">
                <a:solidFill>
                  <a:schemeClr val="hlink"/>
                </a:solidFill>
                <a:latin typeface="Verdana" pitchFamily="-93" charset="0"/>
                <a:ea typeface="Verdana" pitchFamily="-93" charset="0"/>
                <a:cs typeface="Verdana" pitchFamily="-93" charset="0"/>
              </a:rPr>
              <a:t>CO2-prijsontwikkeling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0968" name="Afbeelding 8" descr="screenshot_17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299450" cy="510540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11" name="Rechthoekige toelichting 10"/>
          <p:cNvSpPr/>
          <p:nvPr/>
        </p:nvSpPr>
        <p:spPr bwMode="auto">
          <a:xfrm>
            <a:off x="1981200" y="4419600"/>
            <a:ext cx="2057400" cy="1066800"/>
          </a:xfrm>
          <a:prstGeom prst="wedgeRectCallout">
            <a:avLst>
              <a:gd name="adj1" fmla="val -39298"/>
              <a:gd name="adj2" fmla="val -108616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sz="2000" dirty="0">
                <a:latin typeface="Verdana" charset="0"/>
              </a:rPr>
              <a:t>Financial and </a:t>
            </a:r>
          </a:p>
          <a:p>
            <a:pPr>
              <a:defRPr/>
            </a:pPr>
            <a:r>
              <a:rPr lang="nl-NL" sz="2000" dirty="0" err="1">
                <a:latin typeface="Verdana" charset="0"/>
              </a:rPr>
              <a:t>Economic</a:t>
            </a:r>
            <a:r>
              <a:rPr lang="nl-NL" sz="2000" dirty="0">
                <a:latin typeface="Verdana" charset="0"/>
              </a:rPr>
              <a:t> </a:t>
            </a:r>
          </a:p>
          <a:p>
            <a:pPr>
              <a:defRPr/>
            </a:pPr>
            <a:r>
              <a:rPr lang="nl-NL" sz="2000" dirty="0">
                <a:latin typeface="Verdana" charset="0"/>
              </a:rPr>
              <a:t>crisis</a:t>
            </a:r>
          </a:p>
        </p:txBody>
      </p:sp>
      <p:sp>
        <p:nvSpPr>
          <p:cNvPr id="12" name="Toelichting met afgeronde rechthoek 11"/>
          <p:cNvSpPr/>
          <p:nvPr/>
        </p:nvSpPr>
        <p:spPr bwMode="auto">
          <a:xfrm>
            <a:off x="5029200" y="1371600"/>
            <a:ext cx="2209800" cy="914400"/>
          </a:xfrm>
          <a:prstGeom prst="wedgeRoundRectCallout">
            <a:avLst>
              <a:gd name="adj1" fmla="val -11146"/>
              <a:gd name="adj2" fmla="val 190770"/>
              <a:gd name="adj3" fmla="val 16667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sz="2000" dirty="0" err="1">
                <a:latin typeface="Verdana" charset="0"/>
              </a:rPr>
              <a:t>Governance</a:t>
            </a:r>
            <a:r>
              <a:rPr lang="nl-NL" sz="2000" dirty="0">
                <a:latin typeface="Verdana" charset="0"/>
              </a:rPr>
              <a:t> crisis </a:t>
            </a:r>
          </a:p>
          <a:p>
            <a:pPr>
              <a:defRPr/>
            </a:pPr>
            <a:r>
              <a:rPr lang="nl-NL" sz="2000" dirty="0">
                <a:latin typeface="Verdana" charset="0"/>
              </a:rPr>
              <a:t>No long </a:t>
            </a:r>
          </a:p>
          <a:p>
            <a:pPr>
              <a:defRPr/>
            </a:pPr>
            <a:r>
              <a:rPr lang="nl-NL" sz="2000" dirty="0">
                <a:latin typeface="Verdana" charset="0"/>
              </a:rPr>
              <a:t>term </a:t>
            </a:r>
            <a:r>
              <a:rPr lang="nl-NL" sz="2000" dirty="0" err="1">
                <a:latin typeface="Verdana" charset="0"/>
              </a:rPr>
              <a:t>signal</a:t>
            </a:r>
            <a:endParaRPr lang="nl-NL" sz="2000" dirty="0">
              <a:latin typeface="Verdana" charset="0"/>
            </a:endParaRPr>
          </a:p>
        </p:txBody>
      </p:sp>
      <p:sp>
        <p:nvSpPr>
          <p:cNvPr id="40971" name="Rechthoekige toelichting 12"/>
          <p:cNvSpPr>
            <a:spLocks noChangeArrowheads="1"/>
          </p:cNvSpPr>
          <p:nvPr/>
        </p:nvSpPr>
        <p:spPr bwMode="auto">
          <a:xfrm>
            <a:off x="6400800" y="2971800"/>
            <a:ext cx="1676400" cy="1295400"/>
          </a:xfrm>
          <a:prstGeom prst="wedgeRectCallout">
            <a:avLst>
              <a:gd name="adj1" fmla="val 55037"/>
              <a:gd name="adj2" fmla="val 8353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nl-NL" sz="2000"/>
              <a:t>Backloading</a:t>
            </a:r>
          </a:p>
          <a:p>
            <a:r>
              <a:rPr lang="nl-NL" sz="2000"/>
              <a:t>Reserve</a:t>
            </a:r>
          </a:p>
          <a:p>
            <a:r>
              <a:rPr lang="nl-NL" sz="2000"/>
              <a:t>2030-target</a:t>
            </a:r>
          </a:p>
        </p:txBody>
      </p:sp>
      <p:sp>
        <p:nvSpPr>
          <p:cNvPr id="14" name="Rechthoekige toelichting 13"/>
          <p:cNvSpPr/>
          <p:nvPr/>
        </p:nvSpPr>
        <p:spPr bwMode="auto">
          <a:xfrm>
            <a:off x="4114800" y="4648200"/>
            <a:ext cx="1752600" cy="838200"/>
          </a:xfrm>
          <a:prstGeom prst="wedgeRectCallout">
            <a:avLst>
              <a:gd name="adj1" fmla="val -39298"/>
              <a:gd name="adj2" fmla="val -108616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sz="2000" dirty="0">
                <a:latin typeface="Verdana" charset="0"/>
              </a:rPr>
              <a:t>RE and </a:t>
            </a:r>
          </a:p>
          <a:p>
            <a:pPr>
              <a:defRPr/>
            </a:pPr>
            <a:r>
              <a:rPr lang="nl-NL" sz="2000" dirty="0" err="1">
                <a:latin typeface="Verdana" charset="0"/>
              </a:rPr>
              <a:t>saving</a:t>
            </a:r>
            <a:endParaRPr lang="nl-NL" sz="2000" dirty="0">
              <a:latin typeface="Verdana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sz="2400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sz="2400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sz="2400" b="1">
                <a:latin typeface="Times New Roman" pitchFamily="-101" charset="0"/>
              </a:rPr>
              <a:t> 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304800" y="10668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1143000"/>
          </a:xfrm>
          <a:noFill/>
        </p:spPr>
        <p:txBody>
          <a:bodyPr/>
          <a:lstStyle/>
          <a:p>
            <a:pPr eaLnBrk="1" hangingPunct="1"/>
            <a:r>
              <a:rPr lang="nl-NL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CO2-price </a:t>
            </a:r>
            <a:r>
              <a:rPr lang="nl-NL" dirty="0" err="1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vs</a:t>
            </a:r>
            <a:r>
              <a:rPr lang="nl-NL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Stocks</a:t>
            </a: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4824" name="Afbeelding 3" descr="CO2_A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33487"/>
            <a:ext cx="8077200" cy="486251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</p:pic>
      <p:sp>
        <p:nvSpPr>
          <p:cNvPr id="9" name="Ovale toelichting 8"/>
          <p:cNvSpPr/>
          <p:nvPr/>
        </p:nvSpPr>
        <p:spPr bwMode="auto">
          <a:xfrm>
            <a:off x="5486400" y="1905000"/>
            <a:ext cx="2133600" cy="1219200"/>
          </a:xfrm>
          <a:prstGeom prst="wedgeEllipseCallout">
            <a:avLst>
              <a:gd name="adj1" fmla="val 74145"/>
              <a:gd name="adj2" fmla="val 7537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Stocks</a:t>
            </a:r>
            <a:endParaRPr kumimoji="0" lang="nl-NL" sz="20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-20-30%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0" name="Ovale toelichting 9"/>
          <p:cNvSpPr/>
          <p:nvPr/>
        </p:nvSpPr>
        <p:spPr bwMode="auto">
          <a:xfrm>
            <a:off x="3886200" y="4343400"/>
            <a:ext cx="2133600" cy="914400"/>
          </a:xfrm>
          <a:prstGeom prst="wedgeEllipseCallout">
            <a:avLst>
              <a:gd name="adj1" fmla="val 112939"/>
              <a:gd name="adj2" fmla="val 60939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CO2-price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000" dirty="0">
                <a:latin typeface="Verdana" charset="0"/>
              </a:rPr>
              <a:t>-90%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93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93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93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energy &amp; environment</a:t>
            </a:r>
            <a:r>
              <a:rPr lang="nl-NL" b="1">
                <a:latin typeface="Times New Roman" pitchFamily="-93" charset="0"/>
              </a:rPr>
              <a:t> </a:t>
            </a:r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304800" y="10668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 eaLnBrk="1" hangingPunct="1"/>
            <a:r>
              <a:rPr lang="nl-NL" dirty="0">
                <a:solidFill>
                  <a:schemeClr val="hlink"/>
                </a:solidFill>
                <a:latin typeface="Verdana" pitchFamily="-93" charset="0"/>
                <a:ea typeface="Verdana" pitchFamily="-93" charset="0"/>
                <a:cs typeface="Verdana" pitchFamily="-93" charset="0"/>
              </a:rPr>
              <a:t>CO2-prijs € 9; 2008 €25</a:t>
            </a: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3638"/>
            <a:ext cx="8534399" cy="44556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101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b="1">
                <a:latin typeface="Times New Roman" pitchFamily="-101" charset="0"/>
              </a:rPr>
              <a:t> 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323850" y="1219200"/>
            <a:ext cx="8210550" cy="349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404813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400" dirty="0" err="1">
                <a:solidFill>
                  <a:schemeClr val="hlink"/>
                </a:solidFill>
              </a:rPr>
              <a:t>Take</a:t>
            </a:r>
            <a:r>
              <a:rPr lang="nl-NL" sz="4400" dirty="0">
                <a:solidFill>
                  <a:schemeClr val="hlink"/>
                </a:solidFill>
              </a:rPr>
              <a:t> </a:t>
            </a:r>
            <a:r>
              <a:rPr lang="nl-NL" sz="4400" dirty="0" err="1">
                <a:solidFill>
                  <a:schemeClr val="hlink"/>
                </a:solidFill>
              </a:rPr>
              <a:t>Aways</a:t>
            </a:r>
            <a:endParaRPr lang="nl-NL" sz="4400" dirty="0">
              <a:solidFill>
                <a:schemeClr val="hlink"/>
              </a:solidFill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819150" y="5491163"/>
            <a:ext cx="9636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8" name="Rectangle 51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9" name="Rectangle 52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0" name="Rectangle 54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1" name="Rectangle 5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2" name="Rectangle 5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3" name="Rectangle 60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4" name="Rectangle 63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5" name="Rectangle 64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6" name="Rectangle 88"/>
          <p:cNvSpPr>
            <a:spLocks noChangeArrowheads="1"/>
          </p:cNvSpPr>
          <p:nvPr/>
        </p:nvSpPr>
        <p:spPr bwMode="auto">
          <a:xfrm>
            <a:off x="2365375" y="5491163"/>
            <a:ext cx="9366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7" name="Rectangle 89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8" name="Rectangle 91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9" name="Rectangle 101"/>
          <p:cNvSpPr>
            <a:spLocks noChangeArrowheads="1"/>
          </p:cNvSpPr>
          <p:nvPr/>
        </p:nvSpPr>
        <p:spPr bwMode="auto">
          <a:xfrm>
            <a:off x="99376" y="1313656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 algn="l">
              <a:spcBef>
                <a:spcPct val="20000"/>
              </a:spcBef>
              <a:buClr>
                <a:srgbClr val="996633"/>
              </a:buClr>
              <a:buFont typeface="+mj-lt"/>
              <a:buAutoNum type="arabicPeriod"/>
            </a:pPr>
            <a:r>
              <a:rPr lang="nl-NL" sz="2800" dirty="0"/>
              <a:t>CO2-Handel maakt CO2-doel haalbaar en betaalbaar: voorkeursinstrument</a:t>
            </a:r>
          </a:p>
          <a:p>
            <a:pPr marL="514350" indent="-514350" algn="l">
              <a:spcBef>
                <a:spcPct val="20000"/>
              </a:spcBef>
              <a:buClr>
                <a:srgbClr val="996633"/>
              </a:buClr>
              <a:buFont typeface="+mj-lt"/>
              <a:buAutoNum type="arabicPeriod"/>
            </a:pPr>
            <a:r>
              <a:rPr lang="nl-NL" sz="2800" dirty="0"/>
              <a:t>Kostencurve geeft maximale CO2-Kosten; neem ook baten mee.</a:t>
            </a:r>
          </a:p>
          <a:p>
            <a:pPr marL="514350" indent="-514350" algn="l">
              <a:spcBef>
                <a:spcPct val="20000"/>
              </a:spcBef>
              <a:buClr>
                <a:srgbClr val="996633"/>
              </a:buClr>
              <a:buFont typeface="+mj-lt"/>
              <a:buAutoNum type="arabicPeriod"/>
            </a:pPr>
            <a:r>
              <a:rPr lang="nl-NL" sz="2800" dirty="0"/>
              <a:t>Voor 2 - 1,5 graden C t.o.v. pre-industrieel </a:t>
            </a:r>
            <a:br>
              <a:rPr lang="nl-NL" sz="2800" dirty="0"/>
            </a:br>
            <a:r>
              <a:rPr lang="nl-NL" sz="2800" dirty="0">
                <a:sym typeface="Wingdings"/>
              </a:rPr>
              <a:t> </a:t>
            </a:r>
            <a:r>
              <a:rPr lang="nl-NL" sz="2800" dirty="0"/>
              <a:t>Mondiaal 0 CO2 in 2100; 2050 in balans</a:t>
            </a:r>
            <a:br>
              <a:rPr lang="nl-NL" sz="2800" dirty="0"/>
            </a:br>
            <a:r>
              <a:rPr lang="nl-NL" sz="2800" dirty="0">
                <a:sym typeface="Wingdings"/>
              </a:rPr>
              <a:t> </a:t>
            </a:r>
            <a:r>
              <a:rPr lang="nl-NL" sz="2800" dirty="0"/>
              <a:t>0 voor NL, 100% DE, is niet genoeg</a:t>
            </a:r>
          </a:p>
          <a:p>
            <a:pPr marL="514350" indent="-514350" algn="l">
              <a:spcBef>
                <a:spcPct val="20000"/>
              </a:spcBef>
              <a:buClr>
                <a:srgbClr val="996633"/>
              </a:buClr>
              <a:buFont typeface="+mj-lt"/>
              <a:buAutoNum type="arabicPeriod"/>
            </a:pPr>
            <a:r>
              <a:rPr lang="nl-NL" sz="2800" dirty="0"/>
              <a:t>Van klimaat-neutraal naar klimaat-positief: verder 0: </a:t>
            </a:r>
            <a:r>
              <a:rPr lang="nl-NL" sz="2800" dirty="0">
                <a:sym typeface="Wingdings"/>
              </a:rPr>
              <a:t>negatieve emissie en </a:t>
            </a:r>
            <a:r>
              <a:rPr lang="nl-NL" sz="2800" dirty="0"/>
              <a:t>via CO2-markt</a:t>
            </a:r>
          </a:p>
          <a:p>
            <a:pPr marL="514350" indent="-514350" algn="l">
              <a:spcBef>
                <a:spcPct val="20000"/>
              </a:spcBef>
              <a:buClr>
                <a:srgbClr val="996633"/>
              </a:buClr>
              <a:buFont typeface="+mj-lt"/>
              <a:buAutoNum type="arabicPeriod"/>
            </a:pPr>
            <a:r>
              <a:rPr lang="nl-NL" sz="2800" dirty="0"/>
              <a:t>CO2-prijs van de driver naar co-benefit</a:t>
            </a:r>
            <a:endParaRPr lang="nl-BE" sz="28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93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93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93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93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energy &amp; environment</a:t>
            </a:r>
            <a:r>
              <a:rPr lang="nl-NL" b="1">
                <a:latin typeface="Times New Roman" pitchFamily="-93" charset="0"/>
              </a:rPr>
              <a:t> 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370116" y="1311735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-408212" y="614366"/>
            <a:ext cx="9813471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400" dirty="0">
                <a:solidFill>
                  <a:schemeClr val="hlink"/>
                </a:solidFill>
              </a:rPr>
              <a:t>5. </a:t>
            </a:r>
            <a:r>
              <a:rPr lang="nl-NL" sz="4400" dirty="0" err="1">
                <a:solidFill>
                  <a:schemeClr val="hlink"/>
                </a:solidFill>
              </a:rPr>
              <a:t>Mechanism</a:t>
            </a:r>
            <a:r>
              <a:rPr lang="nl-NL" sz="4400" dirty="0">
                <a:solidFill>
                  <a:schemeClr val="hlink"/>
                </a:solidFill>
              </a:rPr>
              <a:t> Design &amp; </a:t>
            </a:r>
          </a:p>
          <a:p>
            <a:r>
              <a:rPr lang="nl-NL" sz="4400" dirty="0" err="1">
                <a:solidFill>
                  <a:schemeClr val="hlink"/>
                </a:solidFill>
              </a:rPr>
              <a:t>Intervention</a:t>
            </a:r>
            <a:endParaRPr lang="nl-NL" sz="4400" dirty="0">
              <a:solidFill>
                <a:schemeClr val="hlink"/>
              </a:solidFill>
            </a:endParaRPr>
          </a:p>
          <a:p>
            <a:r>
              <a:rPr lang="nl-NL" sz="44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212850" y="4211638"/>
            <a:ext cx="4699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2387600" y="2243138"/>
            <a:ext cx="5254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6415088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7369175" y="5600700"/>
            <a:ext cx="498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3313113" y="2560638"/>
            <a:ext cx="774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384550" y="2562225"/>
            <a:ext cx="781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4116388" y="2165350"/>
            <a:ext cx="752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4194175" y="2243138"/>
            <a:ext cx="725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198938" y="2501900"/>
            <a:ext cx="7366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38942"/>
            <a:ext cx="8404225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Cap: Public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Objective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 -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less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emissions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, CO2 target</a:t>
            </a:r>
          </a:p>
          <a:p>
            <a:pPr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Trade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: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Incentive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 - CO2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price</a:t>
            </a:r>
            <a:endParaRPr lang="nl-NL" sz="2400" kern="1200" dirty="0">
              <a:latin typeface="Verdana" pitchFamily="-101" charset="0"/>
              <a:ea typeface="Arial" pitchFamily="-106" charset="0"/>
              <a:cs typeface="Arial" pitchFamily="-106" charset="0"/>
            </a:endParaRPr>
          </a:p>
          <a:p>
            <a:pPr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ETS is niet aan markt overlaten, interventie overheid in de markt: CO2 krijgt extra kosten</a:t>
            </a:r>
          </a:p>
          <a:p>
            <a:pPr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Monitor and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ratchet-up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objective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 &amp;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incentive</a:t>
            </a:r>
            <a:endParaRPr lang="nl-NL" sz="2400" kern="1200" dirty="0">
              <a:latin typeface="Verdana" pitchFamily="-101" charset="0"/>
              <a:ea typeface="Arial" pitchFamily="-106" charset="0"/>
              <a:cs typeface="Arial" pitchFamily="-106" charset="0"/>
            </a:endParaRPr>
          </a:p>
          <a:p>
            <a:pPr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Nobel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Price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 2007,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Hurwicz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,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Myerson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Maskin</a:t>
            </a:r>
            <a:endParaRPr lang="nl-NL" sz="2400" kern="1200" dirty="0">
              <a:latin typeface="Verdana" pitchFamily="-101" charset="0"/>
              <a:ea typeface="Arial" pitchFamily="-106" charset="0"/>
              <a:cs typeface="Arial" pitchFamily="-106" charset="0"/>
            </a:endParaRPr>
          </a:p>
          <a:p>
            <a:pPr>
              <a:buClr>
                <a:srgbClr val="996633"/>
              </a:buClr>
              <a:buFont typeface="Wingdings" pitchFamily="-106" charset="2"/>
              <a:buChar char="§"/>
              <a:defRPr/>
            </a:pP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Prof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A.Heertje</a:t>
            </a:r>
            <a:endParaRPr lang="nl-NL" sz="2400" kern="1200" dirty="0">
              <a:latin typeface="Verdana" pitchFamily="-101" charset="0"/>
              <a:ea typeface="Arial" pitchFamily="-106" charset="0"/>
              <a:cs typeface="Arial" pitchFamily="-106" charset="0"/>
            </a:endParaRPr>
          </a:p>
          <a:p>
            <a:pPr>
              <a:buClr>
                <a:srgbClr val="996633"/>
              </a:buClr>
              <a:buFontTx/>
              <a:buNone/>
              <a:defRPr/>
            </a:pPr>
            <a:endParaRPr lang="nl-NL" sz="2400" kern="1200" dirty="0">
              <a:latin typeface="Verdana" pitchFamily="-101" charset="0"/>
              <a:ea typeface="Arial" pitchFamily="-106" charset="0"/>
              <a:cs typeface="Arial" pitchFamily="-106" charset="0"/>
            </a:endParaRPr>
          </a:p>
          <a:p>
            <a:pPr>
              <a:buClr>
                <a:srgbClr val="996633"/>
              </a:buClr>
              <a:buFontTx/>
              <a:buNone/>
              <a:defRPr/>
            </a:pPr>
            <a:endParaRPr lang="nl-NL" sz="2400" kern="1200" dirty="0">
              <a:latin typeface="Verdana" pitchFamily="-101" charset="0"/>
              <a:ea typeface="Arial" pitchFamily="-106" charset="0"/>
              <a:cs typeface="Arial" pitchFamily="-106" charset="0"/>
            </a:endParaRPr>
          </a:p>
          <a:p>
            <a:pPr>
              <a:buClr>
                <a:srgbClr val="996633"/>
              </a:buClr>
              <a:buFontTx/>
              <a:buNone/>
              <a:defRPr/>
            </a:pPr>
            <a:endParaRPr lang="nl-NL" sz="2400" kern="1200" dirty="0">
              <a:latin typeface="Verdana" pitchFamily="-101" charset="0"/>
              <a:ea typeface="Arial" pitchFamily="-106" charset="0"/>
              <a:cs typeface="Arial" pitchFamily="-106" charset="0"/>
            </a:endParaRPr>
          </a:p>
          <a:p>
            <a:pPr>
              <a:buClr>
                <a:srgbClr val="996633"/>
              </a:buClr>
              <a:buFontTx/>
              <a:buNone/>
              <a:defRPr/>
            </a:pP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Health -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Fun</a:t>
            </a:r>
            <a:endParaRPr lang="nl-NL" sz="2400" kern="1200" dirty="0">
              <a:latin typeface="Verdana" pitchFamily="-101" charset="0"/>
              <a:ea typeface="Arial" pitchFamily="-106" charset="0"/>
              <a:cs typeface="Arial" pitchFamily="-106" charset="0"/>
            </a:endParaRPr>
          </a:p>
          <a:p>
            <a:pPr>
              <a:buClr>
                <a:srgbClr val="996633"/>
              </a:buClr>
              <a:buFontTx/>
              <a:buNone/>
              <a:defRPr/>
            </a:pP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66% more </a:t>
            </a:r>
          </a:p>
          <a:p>
            <a:pPr>
              <a:buClr>
                <a:srgbClr val="996633"/>
              </a:buClr>
              <a:buFontTx/>
              <a:buNone/>
              <a:defRPr/>
            </a:pP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Stair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 </a:t>
            </a:r>
            <a:r>
              <a:rPr lang="nl-NL" sz="2400" kern="1200" dirty="0" err="1">
                <a:latin typeface="Verdana" pitchFamily="-101" charset="0"/>
                <a:ea typeface="Arial" pitchFamily="-106" charset="0"/>
                <a:cs typeface="Arial" pitchFamily="-106" charset="0"/>
              </a:rPr>
              <a:t>use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</a:rPr>
              <a:t> </a:t>
            </a:r>
            <a:r>
              <a:rPr lang="nl-NL" sz="2400" kern="1200" dirty="0">
                <a:latin typeface="Verdana" pitchFamily="-101" charset="0"/>
                <a:ea typeface="Arial" pitchFamily="-106" charset="0"/>
                <a:cs typeface="Arial" pitchFamily="-106" charset="0"/>
                <a:sym typeface="Wingdings"/>
              </a:rPr>
              <a:t> </a:t>
            </a:r>
            <a:endParaRPr lang="nl-NL" sz="2400" kern="1200" dirty="0">
              <a:latin typeface="Verdana" pitchFamily="-101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244868"/>
            <a:ext cx="5631545" cy="31536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93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93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93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energy &amp; environment</a:t>
            </a:r>
            <a:r>
              <a:rPr lang="nl-NL" b="1">
                <a:solidFill>
                  <a:srgbClr val="000000"/>
                </a:solidFill>
                <a:latin typeface="Times New Roman" pitchFamily="-93" charset="0"/>
              </a:rPr>
              <a:t> 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304800" y="9906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-511632" y="-381000"/>
            <a:ext cx="9525000" cy="1143000"/>
          </a:xfrm>
        </p:spPr>
        <p:txBody>
          <a:bodyPr/>
          <a:lstStyle/>
          <a:p>
            <a:pPr eaLnBrk="1" hangingPunct="1"/>
            <a:br>
              <a:rPr lang="nl-NL" sz="4000" dirty="0">
                <a:solidFill>
                  <a:schemeClr val="hlink"/>
                </a:solidFill>
                <a:latin typeface="Verdana" pitchFamily="-93" charset="0"/>
                <a:ea typeface="Verdana" pitchFamily="-93" charset="0"/>
                <a:cs typeface="Verdana" pitchFamily="-93" charset="0"/>
              </a:rPr>
            </a:br>
            <a:r>
              <a:rPr lang="nl-NL" sz="4000" dirty="0">
                <a:solidFill>
                  <a:schemeClr val="hlink"/>
                </a:solidFill>
                <a:latin typeface="Verdana" pitchFamily="-93" charset="0"/>
                <a:ea typeface="Verdana" pitchFamily="-93" charset="0"/>
                <a:cs typeface="Verdana" pitchFamily="-93" charset="0"/>
              </a:rPr>
              <a:t>Na 2020: </a:t>
            </a:r>
            <a:r>
              <a:rPr lang="nl-NL" sz="3600" dirty="0">
                <a:solidFill>
                  <a:schemeClr val="hlink"/>
                </a:solidFill>
                <a:latin typeface="Verdana" pitchFamily="-93" charset="0"/>
                <a:ea typeface="Verdana" pitchFamily="-93" charset="0"/>
                <a:cs typeface="Verdana" pitchFamily="-93" charset="0"/>
              </a:rPr>
              <a:t>Market </a:t>
            </a:r>
            <a:r>
              <a:rPr lang="nl-NL" sz="3600" dirty="0" err="1">
                <a:solidFill>
                  <a:schemeClr val="hlink"/>
                </a:solidFill>
                <a:latin typeface="Verdana" pitchFamily="-93" charset="0"/>
                <a:ea typeface="Verdana" pitchFamily="-93" charset="0"/>
                <a:cs typeface="Verdana" pitchFamily="-93" charset="0"/>
              </a:rPr>
              <a:t>Stability</a:t>
            </a:r>
            <a:r>
              <a:rPr lang="nl-NL" sz="3600" dirty="0">
                <a:solidFill>
                  <a:schemeClr val="hlink"/>
                </a:solidFill>
                <a:latin typeface="Verdana" pitchFamily="-93" charset="0"/>
                <a:ea typeface="Verdana" pitchFamily="-93" charset="0"/>
                <a:cs typeface="Verdana" pitchFamily="-93" charset="0"/>
              </a:rPr>
              <a:t> Reserve</a:t>
            </a:r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pic>
        <p:nvPicPr>
          <p:cNvPr id="38920" name="Afbeelding 8" descr="CO2_Budg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7848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31278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93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93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93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93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energy &amp; environment</a:t>
            </a:r>
            <a:r>
              <a:rPr lang="nl-NL" b="1">
                <a:latin typeface="Times New Roman" pitchFamily="-93" charset="0"/>
              </a:rPr>
              <a:t> </a:t>
            </a: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V="1">
            <a:off x="304800" y="9144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-381000" y="15240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400">
                <a:solidFill>
                  <a:schemeClr val="hlink"/>
                </a:solidFill>
              </a:rPr>
              <a:t>Versterking ETS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212850" y="4211638"/>
            <a:ext cx="4699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2387600" y="2243138"/>
            <a:ext cx="5254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6415088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7369175" y="5600700"/>
            <a:ext cx="498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3313113" y="2560638"/>
            <a:ext cx="774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3384550" y="2562225"/>
            <a:ext cx="781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4116388" y="2165350"/>
            <a:ext cx="752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4194175" y="2243138"/>
            <a:ext cx="725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4198938" y="2501900"/>
            <a:ext cx="7366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087" name="Rechthoek 32"/>
          <p:cNvSpPr>
            <a:spLocks noChangeArrowheads="1"/>
          </p:cNvSpPr>
          <p:nvPr/>
        </p:nvSpPr>
        <p:spPr bwMode="auto">
          <a:xfrm>
            <a:off x="228600" y="971264"/>
            <a:ext cx="8534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nl-NL" sz="2200" dirty="0">
                <a:ea typeface="Arial" pitchFamily="-106" charset="0"/>
                <a:cs typeface="Arial" pitchFamily="-106" charset="0"/>
              </a:rPr>
              <a:t>CO2-prijs projectie tot 2028 </a:t>
            </a:r>
            <a:br>
              <a:rPr lang="nl-NL" sz="2200" dirty="0">
                <a:ea typeface="Arial" pitchFamily="-106" charset="0"/>
                <a:cs typeface="Arial" pitchFamily="-106" charset="0"/>
              </a:rPr>
            </a:br>
            <a:r>
              <a:rPr lang="nl-NL" sz="2200" dirty="0">
                <a:ea typeface="Arial" pitchFamily="-106" charset="0"/>
                <a:cs typeface="Arial" pitchFamily="-106" charset="0"/>
              </a:rPr>
              <a:t>Rekening houden met </a:t>
            </a:r>
            <a:r>
              <a:rPr lang="nl-NL" sz="2200" dirty="0" err="1">
                <a:ea typeface="Arial" pitchFamily="-106" charset="0"/>
                <a:cs typeface="Arial" pitchFamily="-106" charset="0"/>
              </a:rPr>
              <a:t>Backloading</a:t>
            </a:r>
            <a:r>
              <a:rPr lang="nl-NL" sz="2200" dirty="0">
                <a:ea typeface="Arial" pitchFamily="-106" charset="0"/>
                <a:cs typeface="Arial" pitchFamily="-106" charset="0"/>
              </a:rPr>
              <a:t> en Markt Reserve </a:t>
            </a:r>
            <a:br>
              <a:rPr lang="nl-NL" sz="2200" dirty="0">
                <a:ea typeface="Arial" pitchFamily="-106" charset="0"/>
                <a:cs typeface="Arial" pitchFamily="-106" charset="0"/>
              </a:rPr>
            </a:br>
            <a:r>
              <a:rPr lang="nl-NL" sz="2200" dirty="0">
                <a:ea typeface="Arial" pitchFamily="-106" charset="0"/>
                <a:cs typeface="Arial" pitchFamily="-106" charset="0"/>
              </a:rPr>
              <a:t>High (veel banking): € 40-65; Laag: € 28-30</a:t>
            </a:r>
          </a:p>
          <a:p>
            <a:pPr algn="l"/>
            <a:endParaRPr lang="nl-NL" sz="2200" dirty="0">
              <a:ea typeface="Arial" pitchFamily="-106" charset="0"/>
              <a:cs typeface="Arial" pitchFamily="-106" charset="0"/>
            </a:endParaRPr>
          </a:p>
          <a:p>
            <a:pPr algn="l"/>
            <a:endParaRPr lang="nl-NL" sz="2200" dirty="0">
              <a:ea typeface="Arial" pitchFamily="-106" charset="0"/>
              <a:cs typeface="Arial" pitchFamily="-106" charset="0"/>
            </a:endParaRPr>
          </a:p>
          <a:p>
            <a:pPr algn="l"/>
            <a:endParaRPr lang="nl-NL" sz="2200" dirty="0">
              <a:ea typeface="Arial" pitchFamily="-106" charset="0"/>
              <a:cs typeface="Arial" pitchFamily="-106" charset="0"/>
            </a:endParaRPr>
          </a:p>
          <a:p>
            <a:pPr algn="l"/>
            <a:endParaRPr lang="nl-NL" sz="2200" dirty="0">
              <a:ea typeface="Arial" pitchFamily="-106" charset="0"/>
              <a:cs typeface="Arial" pitchFamily="-106" charset="0"/>
            </a:endParaRPr>
          </a:p>
          <a:p>
            <a:pPr algn="l"/>
            <a:endParaRPr lang="nl-NL" sz="2200" dirty="0">
              <a:ea typeface="Arial" pitchFamily="-106" charset="0"/>
              <a:cs typeface="Arial" pitchFamily="-106" charset="0"/>
            </a:endParaRPr>
          </a:p>
          <a:p>
            <a:pPr algn="l"/>
            <a:endParaRPr lang="nl-NL" sz="2200" dirty="0">
              <a:ea typeface="Arial" pitchFamily="-106" charset="0"/>
              <a:cs typeface="Arial" pitchFamily="-106" charset="0"/>
            </a:endParaRPr>
          </a:p>
          <a:p>
            <a:pPr algn="l"/>
            <a:endParaRPr lang="nl-NL" sz="2200" dirty="0">
              <a:ea typeface="Arial" pitchFamily="-106" charset="0"/>
              <a:cs typeface="Arial" pitchFamily="-106" charset="0"/>
            </a:endParaRPr>
          </a:p>
          <a:p>
            <a:pPr algn="l"/>
            <a:endParaRPr lang="nl-NL" sz="2200" dirty="0">
              <a:ea typeface="Arial" pitchFamily="-106" charset="0"/>
              <a:cs typeface="Arial" pitchFamily="-106" charset="0"/>
            </a:endParaRPr>
          </a:p>
          <a:p>
            <a:pPr algn="l"/>
            <a:endParaRPr lang="nl-NL" sz="2200" dirty="0">
              <a:ea typeface="Arial" pitchFamily="-106" charset="0"/>
              <a:cs typeface="Arial" pitchFamily="-106" charset="0"/>
            </a:endParaRPr>
          </a:p>
          <a:p>
            <a:pPr algn="l"/>
            <a:endParaRPr lang="nl-NL" sz="2200" dirty="0">
              <a:solidFill>
                <a:srgbClr val="FF0000"/>
              </a:solidFill>
              <a:ea typeface="Arial" pitchFamily="-106" charset="0"/>
              <a:cs typeface="Arial" pitchFamily="-106" charset="0"/>
            </a:endParaRPr>
          </a:p>
          <a:p>
            <a:pPr algn="l"/>
            <a:endParaRPr lang="nl-NL" sz="2200" dirty="0">
              <a:solidFill>
                <a:srgbClr val="FF0000"/>
              </a:solidFill>
              <a:ea typeface="Arial" pitchFamily="-106" charset="0"/>
              <a:cs typeface="Arial" pitchFamily="-106" charset="0"/>
            </a:endParaRPr>
          </a:p>
          <a:p>
            <a:pPr algn="l"/>
            <a:r>
              <a:rPr lang="nl-NL" sz="2200" b="1" dirty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- </a:t>
            </a:r>
            <a:r>
              <a:rPr lang="nl-NL" sz="2200" b="1" dirty="0" err="1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RutteIII</a:t>
            </a:r>
            <a:r>
              <a:rPr lang="nl-NL" sz="2200" b="1" dirty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: Nationale CO2-prijs €18/2021, €43/2029</a:t>
            </a:r>
          </a:p>
          <a:p>
            <a:pPr algn="l"/>
            <a:r>
              <a:rPr lang="nl-NL" sz="2200" b="1" dirty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- EU Alternatief: minimum EU veilingprijs: energie</a:t>
            </a:r>
          </a:p>
        </p:txBody>
      </p:sp>
      <p:pic>
        <p:nvPicPr>
          <p:cNvPr id="34" name="Afbeelding 3" descr="screenshot_945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5806" b="-35806"/>
          <a:stretch>
            <a:fillRect/>
          </a:stretch>
        </p:blipFill>
        <p:spPr>
          <a:xfrm>
            <a:off x="438714" y="685800"/>
            <a:ext cx="8324850" cy="6315075"/>
          </a:xfr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101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b="1">
                <a:solidFill>
                  <a:srgbClr val="000000"/>
                </a:solidFill>
                <a:latin typeface="Times New Roman" pitchFamily="-101" charset="0"/>
              </a:rPr>
              <a:t> 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323850" y="1219200"/>
            <a:ext cx="8210550" cy="349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400" dirty="0">
                <a:solidFill>
                  <a:srgbClr val="0033CC"/>
                </a:solidFill>
              </a:rPr>
              <a:t>6.Carbon Pricing gaat mondiaal</a:t>
            </a: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819150" y="5491163"/>
            <a:ext cx="9636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8" name="Rectangle 51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9" name="Rectangle 52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0" name="Rectangle 54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1" name="Rectangle 5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2" name="Rectangle 5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3" name="Rectangle 60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4" name="Rectangle 63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5" name="Rectangle 64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6" name="Rectangle 88"/>
          <p:cNvSpPr>
            <a:spLocks noChangeArrowheads="1"/>
          </p:cNvSpPr>
          <p:nvPr/>
        </p:nvSpPr>
        <p:spPr bwMode="auto">
          <a:xfrm>
            <a:off x="2365375" y="5491163"/>
            <a:ext cx="9366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7" name="Rectangle 89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8" name="Rectangle 91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9" name="Rectangle 101"/>
          <p:cNvSpPr>
            <a:spLocks noChangeArrowheads="1"/>
          </p:cNvSpPr>
          <p:nvPr/>
        </p:nvSpPr>
        <p:spPr bwMode="auto">
          <a:xfrm>
            <a:off x="381000" y="12954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101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Verdana" pitchFamily="-93" charset="0"/>
                <a:ea typeface="ＭＳ Ｐゴシック" charset="-128"/>
              </a:rPr>
              <a:t>Nu: 40 nationale, 25 subnationale jurisdicties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101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Verdana" pitchFamily="-93" charset="0"/>
                <a:ea typeface="ＭＳ Ｐゴシック" charset="-128"/>
              </a:rPr>
              <a:t>¼ van mondiale </a:t>
            </a:r>
            <a:r>
              <a:rPr lang="nl-NL" sz="2400" dirty="0" err="1">
                <a:solidFill>
                  <a:srgbClr val="000000"/>
                </a:solidFill>
                <a:latin typeface="Verdana" pitchFamily="-93" charset="0"/>
                <a:ea typeface="ＭＳ Ｐゴシック" charset="-128"/>
              </a:rPr>
              <a:t>bkg</a:t>
            </a:r>
            <a:endParaRPr lang="nl-NL" sz="2400" dirty="0">
              <a:solidFill>
                <a:srgbClr val="000000"/>
              </a:solidFill>
              <a:latin typeface="Verdana" pitchFamily="-93" charset="0"/>
              <a:ea typeface="ＭＳ Ｐゴシック" charset="-128"/>
            </a:endParaRP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101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Verdana" pitchFamily="-93" charset="0"/>
                <a:ea typeface="ＭＳ Ｐゴシック" charset="-128"/>
              </a:rPr>
              <a:t>Waarde: $52 </a:t>
            </a:r>
            <a:r>
              <a:rPr lang="nl-NL" sz="2400" dirty="0" err="1">
                <a:solidFill>
                  <a:srgbClr val="000000"/>
                </a:solidFill>
                <a:latin typeface="Verdana" pitchFamily="-93" charset="0"/>
                <a:ea typeface="ＭＳ Ｐゴシック" charset="-128"/>
              </a:rPr>
              <a:t>mrd</a:t>
            </a:r>
            <a:r>
              <a:rPr lang="nl-NL" sz="2400" dirty="0">
                <a:solidFill>
                  <a:srgbClr val="000000"/>
                </a:solidFill>
                <a:latin typeface="Verdana" pitchFamily="-93" charset="0"/>
                <a:ea typeface="ＭＳ Ｐゴシック" charset="-128"/>
              </a:rPr>
              <a:t>, 7% groei, meer dan helft ETS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101" charset="2"/>
              <a:buChar char="§"/>
            </a:pPr>
            <a:endParaRPr lang="nl-NL" sz="2000" dirty="0">
              <a:solidFill>
                <a:srgbClr val="000000"/>
              </a:solidFill>
              <a:latin typeface="Verdana" pitchFamily="-93" charset="0"/>
              <a:ea typeface="ＭＳ Ｐゴシック" charset="-128"/>
            </a:endParaRPr>
          </a:p>
        </p:txBody>
      </p:sp>
      <p:pic>
        <p:nvPicPr>
          <p:cNvPr id="24" name="Afbeelding 23" descr="screenshot_4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43200"/>
            <a:ext cx="7740431" cy="3556000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425566678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101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b="1">
                <a:latin typeface="Times New Roman" pitchFamily="-101" charset="0"/>
              </a:rPr>
              <a:t> 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323850" y="1219200"/>
            <a:ext cx="8210550" cy="349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-533400" y="423863"/>
            <a:ext cx="98298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000" dirty="0">
                <a:solidFill>
                  <a:schemeClr val="hlink"/>
                </a:solidFill>
              </a:rPr>
              <a:t>Kostenbesparing door CO2-markt</a:t>
            </a: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819150" y="5491163"/>
            <a:ext cx="9636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8" name="Rectangle 51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9" name="Rectangle 52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0" name="Rectangle 54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1" name="Rectangle 5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2" name="Rectangle 5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3" name="Rectangle 60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4" name="Rectangle 63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5" name="Rectangle 64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6" name="Rectangle 88"/>
          <p:cNvSpPr>
            <a:spLocks noChangeArrowheads="1"/>
          </p:cNvSpPr>
          <p:nvPr/>
        </p:nvSpPr>
        <p:spPr bwMode="auto">
          <a:xfrm>
            <a:off x="2365375" y="5491163"/>
            <a:ext cx="9366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7" name="Rectangle 89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8" name="Rectangle 91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6" name="Afbeelding 25" descr="screenshot_33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610600" cy="2209800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27" name="Afbeelding 26" descr="screenshot_33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33800"/>
            <a:ext cx="8626016" cy="2590800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101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b="1">
                <a:latin typeface="Times New Roman" pitchFamily="-101" charset="0"/>
              </a:rPr>
              <a:t> 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304800" y="1031875"/>
            <a:ext cx="8210550" cy="349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819150" y="5491163"/>
            <a:ext cx="9636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8" name="Rectangle 51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9" name="Rectangle 52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0" name="Rectangle 54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1" name="Rectangle 5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2" name="Rectangle 5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3" name="Rectangle 60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4" name="Rectangle 63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5" name="Rectangle 64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6" name="Rectangle 88"/>
          <p:cNvSpPr>
            <a:spLocks noChangeArrowheads="1"/>
          </p:cNvSpPr>
          <p:nvPr/>
        </p:nvSpPr>
        <p:spPr bwMode="auto">
          <a:xfrm>
            <a:off x="2365375" y="5491163"/>
            <a:ext cx="9366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7" name="Rectangle 89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8" name="Rectangle 91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Rechthoek 23"/>
          <p:cNvSpPr/>
          <p:nvPr/>
        </p:nvSpPr>
        <p:spPr>
          <a:xfrm>
            <a:off x="228600" y="228600"/>
            <a:ext cx="833834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chemeClr val="hlink"/>
                </a:solidFill>
              </a:rPr>
              <a:t>UNFCCC: </a:t>
            </a:r>
            <a:r>
              <a:rPr lang="nl-NL" sz="3200" dirty="0" err="1">
                <a:solidFill>
                  <a:schemeClr val="hlink"/>
                </a:solidFill>
              </a:rPr>
              <a:t>Advocating</a:t>
            </a:r>
            <a:r>
              <a:rPr lang="nl-NL" sz="3200" dirty="0">
                <a:solidFill>
                  <a:schemeClr val="hlink"/>
                </a:solidFill>
              </a:rPr>
              <a:t> </a:t>
            </a:r>
            <a:r>
              <a:rPr lang="nl-NL" sz="3200" dirty="0" err="1">
                <a:solidFill>
                  <a:schemeClr val="hlink"/>
                </a:solidFill>
              </a:rPr>
              <a:t>Robust</a:t>
            </a:r>
            <a:r>
              <a:rPr lang="nl-NL" sz="3200" dirty="0">
                <a:solidFill>
                  <a:schemeClr val="hlink"/>
                </a:solidFill>
              </a:rPr>
              <a:t> CO2 </a:t>
            </a:r>
            <a:r>
              <a:rPr lang="nl-NL" sz="3200" dirty="0" err="1">
                <a:solidFill>
                  <a:schemeClr val="hlink"/>
                </a:solidFill>
              </a:rPr>
              <a:t>Trade</a:t>
            </a:r>
            <a:endParaRPr lang="nl-NL" sz="3200" dirty="0">
              <a:solidFill>
                <a:schemeClr val="hlink"/>
              </a:solidFill>
            </a:endParaRPr>
          </a:p>
        </p:txBody>
      </p:sp>
      <p:pic>
        <p:nvPicPr>
          <p:cNvPr id="26" name="Afbeelding 25" descr="screenshot_17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6515100" cy="50223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6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6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6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6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6" charset="0"/>
              </a:rPr>
              <a:t>energy &amp; environment</a:t>
            </a:r>
            <a:r>
              <a:rPr lang="nl-NL" b="1">
                <a:latin typeface="Times New Roman" pitchFamily="-106" charset="0"/>
              </a:rPr>
              <a:t> 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395288" y="1341438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39750" y="3333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838200" indent="-838200"/>
            <a:r>
              <a:rPr lang="nl-NL" sz="4000" dirty="0">
                <a:solidFill>
                  <a:schemeClr val="hlink"/>
                </a:solidFill>
              </a:rPr>
              <a:t>17% of </a:t>
            </a:r>
            <a:r>
              <a:rPr lang="nl-NL" sz="4000" dirty="0" err="1">
                <a:solidFill>
                  <a:schemeClr val="hlink"/>
                </a:solidFill>
              </a:rPr>
              <a:t>global</a:t>
            </a:r>
            <a:r>
              <a:rPr lang="nl-NL" sz="4000" dirty="0">
                <a:solidFill>
                  <a:schemeClr val="hlink"/>
                </a:solidFill>
              </a:rPr>
              <a:t> CO2 </a:t>
            </a:r>
            <a:r>
              <a:rPr lang="nl-NL" sz="4000" dirty="0" err="1">
                <a:solidFill>
                  <a:schemeClr val="hlink"/>
                </a:solidFill>
              </a:rPr>
              <a:t>emissions</a:t>
            </a:r>
            <a:r>
              <a:rPr lang="nl-NL" sz="4000" dirty="0">
                <a:solidFill>
                  <a:schemeClr val="hlink"/>
                </a:solidFill>
              </a:rPr>
              <a:t> : REDD+</a:t>
            </a:r>
          </a:p>
        </p:txBody>
      </p:sp>
      <p:sp>
        <p:nvSpPr>
          <p:cNvPr id="37896" name="Rechthoek 8"/>
          <p:cNvSpPr>
            <a:spLocks noChangeArrowheads="1"/>
          </p:cNvSpPr>
          <p:nvPr/>
        </p:nvSpPr>
        <p:spPr bwMode="auto">
          <a:xfrm>
            <a:off x="2286000" y="2090738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nl-NL" b="1"/>
              <a:t>.</a:t>
            </a:r>
            <a:endParaRPr lang="nl-NL"/>
          </a:p>
        </p:txBody>
      </p:sp>
      <p:pic>
        <p:nvPicPr>
          <p:cNvPr id="37897" name="Afbeelding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60500"/>
            <a:ext cx="70866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kern="1200" dirty="0">
                <a:solidFill>
                  <a:schemeClr val="hlink"/>
                </a:solidFill>
                <a:latin typeface="Verdana" pitchFamily="-101" charset="0"/>
                <a:ea typeface="+mn-ea"/>
                <a:cs typeface="+mn-cs"/>
              </a:rPr>
              <a:t>ICAO Regulating </a:t>
            </a:r>
            <a:br>
              <a:rPr lang="en-US" kern="1200" dirty="0">
                <a:solidFill>
                  <a:schemeClr val="hlink"/>
                </a:solidFill>
                <a:latin typeface="Verdana" pitchFamily="-101" charset="0"/>
                <a:ea typeface="+mn-ea"/>
                <a:cs typeface="+mn-cs"/>
              </a:rPr>
            </a:br>
            <a:r>
              <a:rPr lang="en-US" kern="1200" dirty="0">
                <a:solidFill>
                  <a:schemeClr val="hlink"/>
                </a:solidFill>
                <a:latin typeface="Verdana" pitchFamily="-101" charset="0"/>
                <a:ea typeface="+mn-ea"/>
                <a:cs typeface="+mn-cs"/>
              </a:rPr>
              <a:t>Aviation Emissions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381682" cy="50221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rgbClr val="996633"/>
              </a:buClr>
              <a:buFont typeface="Arial" pitchFamily="4" charset="-52"/>
              <a:buAutoNum type="arabicPeriod"/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Kyoto 1997: Aviation not in deal yet: first decide how to international allocate emission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996633"/>
              </a:buClr>
              <a:buFont typeface="Arial" pitchFamily="4" charset="-52"/>
              <a:buAutoNum type="arabicPeriod"/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Years of ping-pong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996633"/>
              </a:buClr>
              <a:buFont typeface="Arial" pitchFamily="4" charset="-52"/>
              <a:buAutoNum type="arabicPeriod"/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2013 EU ETS included international aviation </a:t>
            </a:r>
          </a:p>
          <a:p>
            <a:pPr>
              <a:spcBef>
                <a:spcPct val="0"/>
              </a:spcBef>
              <a:buClr>
                <a:srgbClr val="996633"/>
              </a:buClr>
              <a:buFont typeface="Arial" pitchFamily="4" charset="-52"/>
              <a:buAutoNum type="arabicPeriod"/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Montreal 2013: Climate </a:t>
            </a:r>
            <a:br>
              <a:rPr lang="en-US" sz="2400" kern="1200" dirty="0">
                <a:latin typeface="Verdana" pitchFamily="4" charset="0"/>
                <a:ea typeface="+mn-ea"/>
                <a:cs typeface="+mn-cs"/>
              </a:rPr>
            </a:b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Neutral Growth as of 2020</a:t>
            </a:r>
          </a:p>
          <a:p>
            <a:pPr>
              <a:spcBef>
                <a:spcPct val="0"/>
              </a:spcBef>
              <a:buClr>
                <a:srgbClr val="996633"/>
              </a:buClr>
              <a:buFont typeface="Arial" pitchFamily="4" charset="-52"/>
              <a:buAutoNum type="arabicPeriod"/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EU ETS Stop the Clock</a:t>
            </a:r>
          </a:p>
          <a:p>
            <a:pPr>
              <a:spcBef>
                <a:spcPct val="0"/>
              </a:spcBef>
              <a:buClr>
                <a:srgbClr val="996633"/>
              </a:buClr>
              <a:buFont typeface="Arial" pitchFamily="4" charset="-52"/>
              <a:buAutoNum type="arabicPeriod"/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Paris 2015: Aviation lacking</a:t>
            </a:r>
          </a:p>
          <a:p>
            <a:pPr>
              <a:spcBef>
                <a:spcPct val="0"/>
              </a:spcBef>
              <a:buClr>
                <a:srgbClr val="996633"/>
              </a:buClr>
              <a:buFont typeface="Arial" pitchFamily="4" charset="-52"/>
              <a:buAutoNum type="arabicPeriod"/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Montreal 2016: ICAO Assembly </a:t>
            </a:r>
            <a:br>
              <a:rPr lang="en-US" sz="2400" kern="1200" dirty="0">
                <a:latin typeface="Verdana" pitchFamily="4" charset="0"/>
                <a:ea typeface="+mn-ea"/>
                <a:cs typeface="+mn-cs"/>
              </a:rPr>
            </a:b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Global Market Based Mechanism</a:t>
            </a:r>
          </a:p>
          <a:p>
            <a:pPr>
              <a:spcBef>
                <a:spcPct val="0"/>
              </a:spcBef>
              <a:buClr>
                <a:srgbClr val="996633"/>
              </a:buClr>
              <a:buFont typeface="Arial" pitchFamily="4" charset="-52"/>
              <a:buAutoNum type="arabicPeriod"/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Stop the Clock tot 2021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04800" y="1447800"/>
            <a:ext cx="8210550" cy="349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Tijdelijke aanduiding voor inhoud 5" descr="screenshot_3017.jpg"/>
          <p:cNvPicPr>
            <a:picLocks noChangeAspect="1"/>
          </p:cNvPicPr>
          <p:nvPr/>
        </p:nvPicPr>
        <p:blipFill>
          <a:blip r:embed="rId3"/>
          <a:srcRect t="-2824" b="-2824"/>
          <a:stretch>
            <a:fillRect/>
          </a:stretch>
        </p:blipFill>
        <p:spPr>
          <a:xfrm>
            <a:off x="5867400" y="3581400"/>
            <a:ext cx="3276600" cy="25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969"/>
            <a:ext cx="8763000" cy="685800"/>
          </a:xfrm>
        </p:spPr>
        <p:txBody>
          <a:bodyPr>
            <a:noAutofit/>
          </a:bodyPr>
          <a:lstStyle/>
          <a:p>
            <a:r>
              <a:rPr lang="en-US" sz="4000" kern="1200" dirty="0">
                <a:solidFill>
                  <a:schemeClr val="hlink"/>
                </a:solidFill>
                <a:latin typeface="Verdana" pitchFamily="-101" charset="0"/>
                <a:ea typeface="+mn-ea"/>
                <a:cs typeface="+mn-cs"/>
              </a:rPr>
              <a:t>Global Market Based Mechanism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8381682" cy="502219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Clr>
                <a:srgbClr val="996633"/>
              </a:buClr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International aviation “carbon neutral growth” from 2020 (cap at 2020 levels)</a:t>
            </a:r>
          </a:p>
          <a:p>
            <a:pPr>
              <a:spcBef>
                <a:spcPct val="0"/>
              </a:spcBef>
              <a:buClr>
                <a:srgbClr val="996633"/>
              </a:buClr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Buying CO2 credits from FCCC, Voluntary Market</a:t>
            </a:r>
          </a:p>
          <a:p>
            <a:pPr>
              <a:spcBef>
                <a:spcPct val="0"/>
              </a:spcBef>
              <a:buClr>
                <a:srgbClr val="996633"/>
              </a:buClr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2021-2026: Pilot phase and First Phase: each nation voluntarily decides to join</a:t>
            </a:r>
          </a:p>
          <a:p>
            <a:pPr lvl="1">
              <a:spcBef>
                <a:spcPct val="0"/>
              </a:spcBef>
              <a:buClr>
                <a:srgbClr val="996633"/>
              </a:buClr>
            </a:pPr>
            <a:r>
              <a:rPr lang="en-US" sz="2000" kern="1200" dirty="0">
                <a:latin typeface="Verdana" pitchFamily="4" charset="0"/>
                <a:ea typeface="+mn-ea"/>
                <a:cs typeface="+mn-cs"/>
              </a:rPr>
              <a:t>64 already, </a:t>
            </a:r>
            <a:r>
              <a:rPr lang="en-US" sz="2000" kern="1200" dirty="0" err="1">
                <a:latin typeface="Verdana" pitchFamily="4" charset="0"/>
                <a:ea typeface="+mn-ea"/>
                <a:cs typeface="+mn-cs"/>
              </a:rPr>
              <a:t>incl</a:t>
            </a:r>
            <a:r>
              <a:rPr lang="en-US" sz="2000" kern="1200" dirty="0">
                <a:latin typeface="Verdana" pitchFamily="4" charset="0"/>
                <a:ea typeface="+mn-ea"/>
                <a:cs typeface="+mn-cs"/>
              </a:rPr>
              <a:t> US, China, Brazil, EU (via European Civil Aviation Conference-ECAC)</a:t>
            </a:r>
          </a:p>
          <a:p>
            <a:pPr>
              <a:spcBef>
                <a:spcPct val="0"/>
              </a:spcBef>
              <a:buClr>
                <a:srgbClr val="996633"/>
              </a:buClr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2027-2035: large aviation nations must participate</a:t>
            </a:r>
          </a:p>
          <a:p>
            <a:pPr>
              <a:spcBef>
                <a:spcPct val="0"/>
              </a:spcBef>
              <a:buClr>
                <a:srgbClr val="996633"/>
              </a:buClr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Not enough for own CO2 neutral growth target yet</a:t>
            </a:r>
          </a:p>
          <a:p>
            <a:pPr>
              <a:spcBef>
                <a:spcPct val="0"/>
              </a:spcBef>
              <a:buClr>
                <a:srgbClr val="996633"/>
              </a:buClr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Not enough for Paris 1,5/2 Degrees</a:t>
            </a:r>
          </a:p>
          <a:p>
            <a:pPr>
              <a:spcBef>
                <a:spcPct val="0"/>
              </a:spcBef>
              <a:buClr>
                <a:srgbClr val="996633"/>
              </a:buClr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Review every 3 years: in light of Paris temperature goal</a:t>
            </a:r>
          </a:p>
          <a:p>
            <a:pPr>
              <a:spcBef>
                <a:spcPct val="0"/>
              </a:spcBef>
              <a:buClr>
                <a:srgbClr val="996633"/>
              </a:buClr>
            </a:pPr>
            <a:r>
              <a:rPr lang="en-US" sz="2400" kern="1200" dirty="0">
                <a:latin typeface="Verdana" pitchFamily="4" charset="0"/>
                <a:ea typeface="+mn-ea"/>
                <a:cs typeface="+mn-cs"/>
              </a:rPr>
              <a:t>Like Paris: ratcheting up, voluntary isn’t voluntary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23850" y="1219200"/>
            <a:ext cx="8210550" cy="349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367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685800"/>
          </a:xfrm>
        </p:spPr>
        <p:txBody>
          <a:bodyPr/>
          <a:lstStyle/>
          <a:p>
            <a:r>
              <a:rPr lang="nl-NL" sz="4000" kern="1200" dirty="0">
                <a:solidFill>
                  <a:schemeClr val="hlink"/>
                </a:solidFill>
                <a:latin typeface="Verdana" pitchFamily="-101" charset="0"/>
                <a:ea typeface="+mn-ea"/>
                <a:cs typeface="+mn-cs"/>
              </a:rPr>
              <a:t>Gap </a:t>
            </a:r>
            <a:r>
              <a:rPr lang="nl-NL" sz="4000" kern="1200" dirty="0" err="1">
                <a:solidFill>
                  <a:schemeClr val="hlink"/>
                </a:solidFill>
                <a:latin typeface="Verdana" pitchFamily="-101" charset="0"/>
                <a:ea typeface="+mn-ea"/>
                <a:cs typeface="+mn-cs"/>
              </a:rPr>
              <a:t>toward</a:t>
            </a:r>
            <a:r>
              <a:rPr lang="nl-NL" sz="4000" kern="1200" dirty="0">
                <a:solidFill>
                  <a:schemeClr val="hlink"/>
                </a:solidFill>
                <a:latin typeface="Verdana" pitchFamily="-101" charset="0"/>
                <a:ea typeface="+mn-ea"/>
                <a:cs typeface="+mn-cs"/>
              </a:rPr>
              <a:t> CO2 </a:t>
            </a:r>
            <a:r>
              <a:rPr lang="nl-NL" sz="4000" kern="1200" dirty="0" err="1">
                <a:solidFill>
                  <a:schemeClr val="hlink"/>
                </a:solidFill>
                <a:latin typeface="Verdana" pitchFamily="-101" charset="0"/>
                <a:ea typeface="+mn-ea"/>
                <a:cs typeface="+mn-cs"/>
              </a:rPr>
              <a:t>neutral</a:t>
            </a:r>
            <a:r>
              <a:rPr lang="nl-NL" sz="4000" kern="1200" dirty="0">
                <a:solidFill>
                  <a:schemeClr val="hlink"/>
                </a:solidFill>
                <a:latin typeface="Verdana" pitchFamily="-101" charset="0"/>
                <a:ea typeface="+mn-ea"/>
                <a:cs typeface="+mn-cs"/>
              </a:rPr>
              <a:t> </a:t>
            </a:r>
            <a:r>
              <a:rPr lang="nl-NL" sz="4000" kern="1200" dirty="0" err="1">
                <a:solidFill>
                  <a:schemeClr val="hlink"/>
                </a:solidFill>
                <a:latin typeface="Verdana" pitchFamily="-101" charset="0"/>
                <a:ea typeface="+mn-ea"/>
                <a:cs typeface="+mn-cs"/>
              </a:rPr>
              <a:t>growth</a:t>
            </a:r>
            <a:endParaRPr lang="nl-NL" sz="4000" kern="1200" dirty="0">
              <a:solidFill>
                <a:schemeClr val="hlink"/>
              </a:solidFill>
              <a:latin typeface="Verdana" pitchFamily="-101" charset="0"/>
              <a:ea typeface="+mn-ea"/>
              <a:cs typeface="+mn-cs"/>
            </a:endParaRPr>
          </a:p>
        </p:txBody>
      </p:sp>
      <p:pic>
        <p:nvPicPr>
          <p:cNvPr id="4" name="Afbeelding 3" descr="screenshot_3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6965599" cy="508091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04800" y="1066800"/>
            <a:ext cx="8210550" cy="349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1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sz="2400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sz="2400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sz="2400" b="1">
                <a:latin typeface="Times New Roman" pitchFamily="-101" charset="0"/>
              </a:rPr>
              <a:t> 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304800" y="12954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nl-NL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Inhoud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488" name="Tekstvak 8"/>
          <p:cNvSpPr txBox="1">
            <a:spLocks noChangeArrowheads="1"/>
          </p:cNvSpPr>
          <p:nvPr/>
        </p:nvSpPr>
        <p:spPr bwMode="auto">
          <a:xfrm>
            <a:off x="473529" y="560610"/>
            <a:ext cx="868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l"/>
            <a:br>
              <a:rPr lang="nl-NL" sz="2800" dirty="0"/>
            </a:br>
            <a:endParaRPr lang="nl-NL" sz="2800" dirty="0"/>
          </a:p>
          <a:p>
            <a:pPr marL="514350" indent="-514350" algn="l">
              <a:buFont typeface="Times New Roman" pitchFamily="-101" charset="0"/>
              <a:buAutoNum type="arabicPeriod"/>
            </a:pPr>
            <a:r>
              <a:rPr lang="nl-NL" sz="2800" dirty="0"/>
              <a:t>Intro</a:t>
            </a:r>
          </a:p>
          <a:p>
            <a:pPr marL="514350" indent="-514350" algn="l">
              <a:buFont typeface="Times New Roman" pitchFamily="-101" charset="0"/>
              <a:buAutoNum type="arabicPeriod"/>
            </a:pPr>
            <a:r>
              <a:rPr lang="nl-NL" sz="2800" dirty="0"/>
              <a:t>EU-klimaatbeleid en rol emissiehandel</a:t>
            </a:r>
          </a:p>
          <a:p>
            <a:pPr marL="514350" indent="-514350" algn="l">
              <a:buFont typeface="Times New Roman" pitchFamily="-101" charset="0"/>
              <a:buAutoNum type="arabicPeriod"/>
            </a:pPr>
            <a:r>
              <a:rPr lang="nl-NL" sz="2800" dirty="0"/>
              <a:t>Principes emissiehandel</a:t>
            </a:r>
          </a:p>
          <a:p>
            <a:pPr marL="514350" indent="-514350" algn="l">
              <a:buFont typeface="Times New Roman" pitchFamily="-101" charset="0"/>
              <a:buAutoNum type="arabicPeriod"/>
            </a:pPr>
            <a:r>
              <a:rPr lang="nl-NL" sz="2800" dirty="0"/>
              <a:t>CO2-prijzen</a:t>
            </a:r>
          </a:p>
          <a:p>
            <a:pPr marL="514350" indent="-514350" algn="l">
              <a:buFont typeface="Times New Roman" pitchFamily="-101" charset="0"/>
              <a:buAutoNum type="arabicPeriod"/>
            </a:pPr>
            <a:r>
              <a:rPr lang="nl-NL" sz="2800" dirty="0" err="1"/>
              <a:t>Mechanism</a:t>
            </a:r>
            <a:r>
              <a:rPr lang="nl-NL" sz="2800" dirty="0"/>
              <a:t> Design &amp; Interventie</a:t>
            </a:r>
          </a:p>
          <a:p>
            <a:pPr marL="514350" indent="-514350" algn="l">
              <a:buFont typeface="Times New Roman" pitchFamily="-101" charset="0"/>
              <a:buAutoNum type="arabicPeriod"/>
            </a:pPr>
            <a:r>
              <a:rPr lang="nl-NL" sz="2800" dirty="0"/>
              <a:t>Mondiale CO2-markt </a:t>
            </a:r>
          </a:p>
          <a:p>
            <a:pPr marL="514350" indent="-514350" algn="l">
              <a:buFont typeface="Times New Roman" pitchFamily="-101" charset="0"/>
              <a:buAutoNum type="arabicPeriod"/>
            </a:pPr>
            <a:r>
              <a:rPr lang="nl-NL" sz="2800" dirty="0"/>
              <a:t>Luchtvaart</a:t>
            </a:r>
          </a:p>
          <a:p>
            <a:pPr marL="514350" indent="-514350" algn="l">
              <a:buFont typeface="Times New Roman" pitchFamily="-101" charset="0"/>
              <a:buAutoNum type="arabicPeriod"/>
            </a:pPr>
            <a:r>
              <a:rPr lang="nl-NL" sz="2800" dirty="0"/>
              <a:t>Binnenlandse </a:t>
            </a:r>
            <a:r>
              <a:rPr lang="nl-NL" sz="2800" dirty="0" err="1"/>
              <a:t>credits</a:t>
            </a:r>
            <a:endParaRPr lang="nl-NL" sz="2800" dirty="0"/>
          </a:p>
          <a:p>
            <a:pPr marL="514350" indent="-514350" algn="l">
              <a:buFont typeface="Times New Roman" pitchFamily="-101" charset="0"/>
              <a:buAutoNum type="arabicPeriod"/>
            </a:pPr>
            <a:r>
              <a:rPr lang="nl-NL" sz="2800" dirty="0"/>
              <a:t>CO2-waarde genereren en verzilveren</a:t>
            </a:r>
          </a:p>
          <a:p>
            <a:pPr marL="514350" indent="-514350" algn="l"/>
            <a:r>
              <a:rPr lang="nl-NL" sz="2800" b="1" dirty="0">
                <a:solidFill>
                  <a:srgbClr val="3366FF"/>
                </a:solidFill>
              </a:rPr>
              <a:t>    </a:t>
            </a:r>
            <a:r>
              <a:rPr lang="nl-NL" sz="2800" dirty="0">
                <a:solidFill>
                  <a:srgbClr val="3366FF"/>
                </a:solidFill>
              </a:rPr>
              <a:t>@</a:t>
            </a:r>
            <a:r>
              <a:rPr lang="nl-NL" sz="2800" dirty="0" err="1">
                <a:solidFill>
                  <a:srgbClr val="3366FF"/>
                </a:solidFill>
              </a:rPr>
              <a:t>timbales</a:t>
            </a:r>
            <a:endParaRPr lang="nl-NL" sz="28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93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93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93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93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energy &amp; environment</a:t>
            </a:r>
            <a:r>
              <a:rPr lang="nl-NL" b="1">
                <a:solidFill>
                  <a:srgbClr val="000000"/>
                </a:solidFill>
                <a:latin typeface="Times New Roman" pitchFamily="-93" charset="0"/>
              </a:rPr>
              <a:t> </a:t>
            </a: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304800" y="11430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-381000" y="152400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400" dirty="0">
                <a:solidFill>
                  <a:srgbClr val="0033CC"/>
                </a:solidFill>
              </a:rPr>
              <a:t>9. CO2-Waardecreatie</a:t>
            </a:r>
            <a:endParaRPr lang="nl-NL" sz="3600" i="1" dirty="0">
              <a:solidFill>
                <a:srgbClr val="0033CC"/>
              </a:solidFill>
            </a:endParaRPr>
          </a:p>
          <a:p>
            <a:r>
              <a:rPr lang="nl-NL" sz="3200" i="1" dirty="0" err="1">
                <a:solidFill>
                  <a:srgbClr val="0033CC"/>
                </a:solidFill>
              </a:rPr>
              <a:t>investment</a:t>
            </a:r>
            <a:r>
              <a:rPr lang="nl-NL" sz="3200" i="1" dirty="0">
                <a:solidFill>
                  <a:srgbClr val="0033CC"/>
                </a:solidFill>
              </a:rPr>
              <a:t> na </a:t>
            </a:r>
            <a:r>
              <a:rPr lang="nl-NL" sz="3200" i="1" dirty="0" err="1">
                <a:solidFill>
                  <a:srgbClr val="0033CC"/>
                </a:solidFill>
              </a:rPr>
              <a:t>divestment</a:t>
            </a:r>
            <a:r>
              <a:rPr lang="nl-NL" sz="3200" i="1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1212850" y="4211638"/>
            <a:ext cx="4699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387600" y="2243138"/>
            <a:ext cx="52546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6415088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7369175" y="5600700"/>
            <a:ext cx="498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3313113" y="2560638"/>
            <a:ext cx="774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3384550" y="2562225"/>
            <a:ext cx="7810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4116388" y="2165350"/>
            <a:ext cx="752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4194175" y="2243138"/>
            <a:ext cx="7254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4198938" y="2501900"/>
            <a:ext cx="7366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152400" y="1219200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 dirty="0">
                <a:solidFill>
                  <a:srgbClr val="000000"/>
                </a:solidFill>
              </a:rPr>
              <a:t>Optimalisering CO2-reductie (restwarmte, stoom, mestvergisting) en optimaal toepassen naar industrie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 dirty="0">
                <a:solidFill>
                  <a:srgbClr val="000000"/>
                </a:solidFill>
              </a:rPr>
              <a:t>Green Deal Nationale Koolstofmarkt 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 dirty="0" err="1">
                <a:solidFill>
                  <a:srgbClr val="000000"/>
                </a:solidFill>
              </a:rPr>
              <a:t>Keten-aanpak</a:t>
            </a:r>
            <a:r>
              <a:rPr lang="nl-NL" sz="2400" dirty="0">
                <a:solidFill>
                  <a:srgbClr val="000000"/>
                </a:solidFill>
              </a:rPr>
              <a:t>: </a:t>
            </a:r>
            <a:r>
              <a:rPr lang="nl-NL" sz="2400" dirty="0" err="1">
                <a:solidFill>
                  <a:srgbClr val="000000"/>
                </a:solidFill>
              </a:rPr>
              <a:t>afvalinzameling-verwerking-recycling</a:t>
            </a:r>
            <a:endParaRPr lang="nl-NL" sz="2400" dirty="0">
              <a:solidFill>
                <a:srgbClr val="000000"/>
              </a:solidFill>
            </a:endParaRPr>
          </a:p>
          <a:p>
            <a:pPr marL="342900" lvl="1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 dirty="0" err="1">
                <a:solidFill>
                  <a:srgbClr val="000000"/>
                </a:solidFill>
              </a:rPr>
              <a:t>Vb</a:t>
            </a:r>
            <a:r>
              <a:rPr lang="nl-NL" sz="2400" dirty="0">
                <a:solidFill>
                  <a:srgbClr val="000000"/>
                </a:solidFill>
              </a:rPr>
              <a:t> 1 ton kunststof = 6 ton CO2</a:t>
            </a: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 dirty="0">
                <a:solidFill>
                  <a:srgbClr val="000000"/>
                </a:solidFill>
              </a:rPr>
              <a:t>Geïntegreerd: CO2 als hefboom +CO2-benefits en fysieke </a:t>
            </a:r>
            <a:r>
              <a:rPr lang="nl-NL" sz="2400" dirty="0" err="1">
                <a:solidFill>
                  <a:srgbClr val="000000"/>
                </a:solidFill>
              </a:rPr>
              <a:t>commodity</a:t>
            </a:r>
            <a:r>
              <a:rPr lang="nl-NL" sz="2400" dirty="0">
                <a:solidFill>
                  <a:srgbClr val="000000"/>
                </a:solidFill>
              </a:rPr>
              <a:t>:</a:t>
            </a:r>
          </a:p>
          <a:p>
            <a:pPr marL="342900" lvl="1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 dirty="0">
                <a:solidFill>
                  <a:srgbClr val="000000"/>
                </a:solidFill>
              </a:rPr>
              <a:t>Bouw: naast CO2, energiekosten, comfort, banen</a:t>
            </a:r>
          </a:p>
          <a:p>
            <a:pPr marL="342900" lvl="1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 dirty="0">
                <a:solidFill>
                  <a:srgbClr val="000000"/>
                </a:solidFill>
              </a:rPr>
              <a:t>“REDD”: CO2, </a:t>
            </a:r>
            <a:r>
              <a:rPr lang="nl-NL" sz="2400" dirty="0" err="1">
                <a:solidFill>
                  <a:srgbClr val="000000"/>
                </a:solidFill>
              </a:rPr>
              <a:t>bio</a:t>
            </a:r>
            <a:r>
              <a:rPr lang="nl-NL" sz="2400" dirty="0">
                <a:solidFill>
                  <a:srgbClr val="000000"/>
                </a:solidFill>
              </a:rPr>
              <a:t>, duurzame palm, soja, </a:t>
            </a:r>
            <a:r>
              <a:rPr lang="nl-NL" sz="2400" dirty="0" err="1">
                <a:solidFill>
                  <a:srgbClr val="000000"/>
                </a:solidFill>
              </a:rPr>
              <a:t>biofuel</a:t>
            </a:r>
            <a:endParaRPr lang="nl-NL" sz="2400" dirty="0">
              <a:solidFill>
                <a:srgbClr val="00000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 dirty="0">
                <a:solidFill>
                  <a:srgbClr val="000000"/>
                </a:solidFill>
              </a:rPr>
              <a:t>Double dividend: </a:t>
            </a:r>
            <a:r>
              <a:rPr lang="nl-NL" sz="2400" dirty="0" err="1">
                <a:solidFill>
                  <a:srgbClr val="000000"/>
                </a:solidFill>
              </a:rPr>
              <a:t>biomassabijstook</a:t>
            </a:r>
            <a:r>
              <a:rPr lang="nl-NL" sz="2400" dirty="0">
                <a:solidFill>
                  <a:srgbClr val="000000"/>
                </a:solidFill>
              </a:rPr>
              <a:t> (neutraal) en CO2-afvang en –opslag (negatief), </a:t>
            </a:r>
            <a:r>
              <a:rPr lang="nl-NL" sz="2400" dirty="0" err="1">
                <a:solidFill>
                  <a:srgbClr val="000000"/>
                </a:solidFill>
              </a:rPr>
              <a:t>biochar</a:t>
            </a:r>
            <a:r>
              <a:rPr lang="nl-NL" sz="2400" dirty="0">
                <a:solidFill>
                  <a:srgbClr val="000000"/>
                </a:solidFill>
              </a:rPr>
              <a:t>, </a:t>
            </a:r>
            <a:r>
              <a:rPr lang="nl-NL" sz="2400" dirty="0" err="1">
                <a:solidFill>
                  <a:srgbClr val="000000"/>
                </a:solidFill>
              </a:rPr>
              <a:t>carbonfix</a:t>
            </a:r>
            <a:endParaRPr lang="nl-NL" sz="2400" dirty="0">
              <a:solidFill>
                <a:srgbClr val="000000"/>
              </a:solidFill>
            </a:endParaRPr>
          </a:p>
          <a:p>
            <a:pPr marL="342900" lvl="1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endParaRPr lang="en-GB" sz="2800" dirty="0">
              <a:solidFill>
                <a:srgbClr val="000000"/>
              </a:solidFill>
            </a:endParaRPr>
          </a:p>
          <a:p>
            <a:pPr marL="342900" lvl="1" indent="-342900" algn="l">
              <a:spcBef>
                <a:spcPct val="20000"/>
              </a:spcBef>
              <a:buClr>
                <a:srgbClr val="996633"/>
              </a:buClr>
              <a:buFont typeface="Wingdings" pitchFamily="-93" charset="2"/>
              <a:buChar char="§"/>
            </a:pPr>
            <a:endParaRPr lang="en-GB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8133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101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b="1">
                <a:solidFill>
                  <a:srgbClr val="000000"/>
                </a:solidFill>
                <a:latin typeface="Times New Roman" pitchFamily="-101" charset="0"/>
              </a:rPr>
              <a:t> 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38125" y="1219200"/>
            <a:ext cx="8210550" cy="349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-2960687" y="243810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400" dirty="0" err="1">
                <a:solidFill>
                  <a:srgbClr val="0033CC"/>
                </a:solidFill>
              </a:rPr>
              <a:t>Take</a:t>
            </a:r>
            <a:r>
              <a:rPr lang="nl-NL" sz="4400" dirty="0">
                <a:solidFill>
                  <a:srgbClr val="0033CC"/>
                </a:solidFill>
              </a:rPr>
              <a:t> </a:t>
            </a:r>
            <a:r>
              <a:rPr lang="nl-NL" sz="4400" dirty="0" err="1">
                <a:solidFill>
                  <a:srgbClr val="0033CC"/>
                </a:solidFill>
              </a:rPr>
              <a:t>Aways</a:t>
            </a:r>
            <a:endParaRPr lang="nl-NL" sz="4400" dirty="0">
              <a:solidFill>
                <a:srgbClr val="0033CC"/>
              </a:solidFill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819150" y="5491163"/>
            <a:ext cx="9636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8" name="Rectangle 51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89" name="Rectangle 52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0" name="Rectangle 54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1" name="Rectangle 5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2" name="Rectangle 5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3" name="Rectangle 60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4" name="Rectangle 63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5" name="Rectangle 64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6" name="Rectangle 88"/>
          <p:cNvSpPr>
            <a:spLocks noChangeArrowheads="1"/>
          </p:cNvSpPr>
          <p:nvPr/>
        </p:nvSpPr>
        <p:spPr bwMode="auto">
          <a:xfrm>
            <a:off x="2365375" y="5491163"/>
            <a:ext cx="9366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7" name="Rectangle 89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8" name="Rectangle 91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>
              <a:solidFill>
                <a:srgbClr val="000000"/>
              </a:solidFill>
            </a:endParaRPr>
          </a:p>
        </p:txBody>
      </p:sp>
      <p:sp>
        <p:nvSpPr>
          <p:cNvPr id="24599" name="Rectangle 101"/>
          <p:cNvSpPr>
            <a:spLocks noChangeArrowheads="1"/>
          </p:cNvSpPr>
          <p:nvPr/>
        </p:nvSpPr>
        <p:spPr bwMode="auto">
          <a:xfrm>
            <a:off x="83047" y="1618141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14350" indent="-514350" algn="l">
              <a:spcBef>
                <a:spcPct val="20000"/>
              </a:spcBef>
              <a:buClr>
                <a:srgbClr val="996633"/>
              </a:buClr>
              <a:buFont typeface="+mj-lt"/>
              <a:buAutoNum type="arabicPeriod"/>
            </a:pPr>
            <a:r>
              <a:rPr lang="nl-NL" sz="2800" dirty="0">
                <a:solidFill>
                  <a:srgbClr val="000000"/>
                </a:solidFill>
              </a:rPr>
              <a:t>CO2-Handel maakt CO2-doel haalbaar en betaalbaar: voorkeursinstrument</a:t>
            </a:r>
          </a:p>
          <a:p>
            <a:pPr marL="514350" indent="-514350" algn="l">
              <a:spcBef>
                <a:spcPct val="20000"/>
              </a:spcBef>
              <a:buClr>
                <a:srgbClr val="996633"/>
              </a:buClr>
              <a:buFont typeface="+mj-lt"/>
              <a:buAutoNum type="arabicPeriod"/>
            </a:pPr>
            <a:r>
              <a:rPr lang="nl-NL" sz="2800" dirty="0">
                <a:solidFill>
                  <a:srgbClr val="000000"/>
                </a:solidFill>
              </a:rPr>
              <a:t>Kostencurve geeft maximale CO2-Kosten; neem ook baten mee.</a:t>
            </a:r>
          </a:p>
          <a:p>
            <a:pPr marL="514350" indent="-514350" algn="l">
              <a:spcBef>
                <a:spcPct val="20000"/>
              </a:spcBef>
              <a:buClr>
                <a:srgbClr val="996633"/>
              </a:buClr>
              <a:buFont typeface="+mj-lt"/>
              <a:buAutoNum type="arabicPeriod"/>
            </a:pPr>
            <a:r>
              <a:rPr lang="nl-NL" sz="2800" dirty="0">
                <a:solidFill>
                  <a:srgbClr val="000000"/>
                </a:solidFill>
              </a:rPr>
              <a:t>Voor 2 - 1,5 graden C t.o.v. pre-industrieel </a:t>
            </a:r>
            <a:br>
              <a:rPr lang="nl-NL" sz="2800" dirty="0">
                <a:solidFill>
                  <a:srgbClr val="000000"/>
                </a:solidFill>
              </a:rPr>
            </a:br>
            <a:r>
              <a:rPr lang="nl-NL" sz="28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nl-NL" sz="2800" dirty="0">
                <a:solidFill>
                  <a:srgbClr val="000000"/>
                </a:solidFill>
              </a:rPr>
              <a:t>Mondiaal 0 CO2 in 2100; 2050 in balans</a:t>
            </a:r>
            <a:br>
              <a:rPr lang="nl-NL" sz="2800" dirty="0">
                <a:solidFill>
                  <a:srgbClr val="000000"/>
                </a:solidFill>
              </a:rPr>
            </a:br>
            <a:r>
              <a:rPr lang="nl-NL" sz="2800" dirty="0">
                <a:solidFill>
                  <a:srgbClr val="000000"/>
                </a:solidFill>
                <a:sym typeface="Wingdings"/>
              </a:rPr>
              <a:t> </a:t>
            </a:r>
            <a:r>
              <a:rPr lang="nl-NL" sz="2800" dirty="0">
                <a:solidFill>
                  <a:srgbClr val="000000"/>
                </a:solidFill>
              </a:rPr>
              <a:t>0 voor NL, 100% DE, is niet genoeg</a:t>
            </a:r>
          </a:p>
          <a:p>
            <a:pPr marL="514350" indent="-514350" algn="l">
              <a:spcBef>
                <a:spcPct val="20000"/>
              </a:spcBef>
              <a:buClr>
                <a:srgbClr val="996633"/>
              </a:buClr>
              <a:buFont typeface="+mj-lt"/>
              <a:buAutoNum type="arabicPeriod"/>
            </a:pPr>
            <a:r>
              <a:rPr lang="nl-NL" sz="2800" dirty="0">
                <a:solidFill>
                  <a:srgbClr val="000000"/>
                </a:solidFill>
              </a:rPr>
              <a:t>Van klimaat-neutraal naar klimaat-positief: verder 0: </a:t>
            </a:r>
            <a:r>
              <a:rPr lang="nl-NL" sz="2800" dirty="0">
                <a:solidFill>
                  <a:srgbClr val="000000"/>
                </a:solidFill>
                <a:sym typeface="Wingdings"/>
              </a:rPr>
              <a:t>negatieve emissie en </a:t>
            </a:r>
            <a:r>
              <a:rPr lang="nl-NL" sz="2800" dirty="0">
                <a:solidFill>
                  <a:srgbClr val="000000"/>
                </a:solidFill>
              </a:rPr>
              <a:t>via CO2-markt</a:t>
            </a:r>
          </a:p>
          <a:p>
            <a:pPr marL="514350" indent="-514350" algn="l">
              <a:spcBef>
                <a:spcPct val="20000"/>
              </a:spcBef>
              <a:buClr>
                <a:srgbClr val="996633"/>
              </a:buClr>
              <a:buFont typeface="+mj-lt"/>
              <a:buAutoNum type="arabicPeriod"/>
            </a:pPr>
            <a:r>
              <a:rPr lang="nl-NL" sz="2800" dirty="0">
                <a:solidFill>
                  <a:srgbClr val="000000"/>
                </a:solidFill>
              </a:rPr>
              <a:t>CO2-prijs van de driver naar co-benefit</a:t>
            </a:r>
            <a:endParaRPr lang="nl-BE" sz="2800" dirty="0">
              <a:solidFill>
                <a:srgbClr val="0000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30" y="4654"/>
            <a:ext cx="5850134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027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101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b="1">
                <a:latin typeface="Times New Roman" pitchFamily="-101" charset="0"/>
              </a:rPr>
              <a:t> 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323850" y="1700213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964613" cy="1143000"/>
          </a:xfrm>
        </p:spPr>
        <p:txBody>
          <a:bodyPr/>
          <a:lstStyle/>
          <a:p>
            <a:pPr eaLnBrk="1" hangingPunct="1"/>
            <a:r>
              <a:rPr lang="en-GB" sz="40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1.Het </a:t>
            </a:r>
            <a:r>
              <a:rPr lang="en-GB" sz="4000" dirty="0" err="1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Probleem</a:t>
            </a:r>
            <a:endParaRPr lang="en-GB" sz="4000" dirty="0">
              <a:solidFill>
                <a:schemeClr val="hlink"/>
              </a:solidFill>
              <a:latin typeface="Verdana" pitchFamily="-101" charset="0"/>
              <a:ea typeface="Verdana" pitchFamily="-101" charset="0"/>
              <a:cs typeface="Verdana" pitchFamily="-101" charset="0"/>
            </a:endParaRP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None/>
            </a:pPr>
            <a:endParaRPr lang="en-GB" sz="2400" dirty="0">
              <a:solidFill>
                <a:srgbClr val="000080"/>
              </a:solidFill>
              <a:latin typeface="Verdana" pitchFamily="-101" charset="0"/>
              <a:ea typeface="Verdana" pitchFamily="-101" charset="0"/>
              <a:cs typeface="Verdana" pitchFamily="-101" charset="0"/>
            </a:endParaRP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Aarde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warmt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op door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broeikasgasemissies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: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nog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veilig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is 1,5-2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graden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opwarming</a:t>
            </a:r>
            <a:endParaRPr lang="en-GB" sz="2800" dirty="0">
              <a:solidFill>
                <a:srgbClr val="000080"/>
              </a:solidFill>
              <a:latin typeface="Verdana" pitchFamily="-101" charset="0"/>
              <a:ea typeface="Verdana" pitchFamily="-101" charset="0"/>
              <a:cs typeface="Verdana" pitchFamily="-101" charset="0"/>
            </a:endParaRPr>
          </a:p>
          <a:p>
            <a:pPr lvl="1"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4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Maar</a:t>
            </a:r>
            <a:r>
              <a:rPr lang="en-GB" sz="24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4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eilanden</a:t>
            </a:r>
            <a:r>
              <a:rPr lang="en-GB" sz="24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en </a:t>
            </a:r>
            <a:r>
              <a:rPr lang="en-GB" sz="24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kusten</a:t>
            </a:r>
            <a:r>
              <a:rPr lang="en-GB" sz="24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4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stromen</a:t>
            </a:r>
            <a:r>
              <a:rPr lang="en-GB" sz="24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4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wellicht</a:t>
            </a:r>
            <a:r>
              <a:rPr lang="en-GB" sz="24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over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Parijs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Akkoord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: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mondiaal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0 in 2100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Mondiaal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2050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evenveel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emissie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als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reductie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,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dus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industrielanden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‘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negatief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’,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dwz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meer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reducties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dan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we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emissies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hadden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!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Energieopwekking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en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industrie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dragen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beide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in EU 25%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bij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. 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Andere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sectoren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: transport,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landbouw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,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bouw</a:t>
            </a:r>
            <a:endParaRPr lang="en-GB" sz="2800" dirty="0">
              <a:solidFill>
                <a:srgbClr val="000080"/>
              </a:solidFill>
              <a:latin typeface="Verdana" pitchFamily="-101" charset="0"/>
              <a:ea typeface="Verdana" pitchFamily="-101" charset="0"/>
              <a:cs typeface="Verdana" pitchFamily="-101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101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b="1">
                <a:latin typeface="Times New Roman" pitchFamily="-101" charset="0"/>
              </a:rPr>
              <a:t> 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323850" y="1700213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964613" cy="1143000"/>
          </a:xfrm>
        </p:spPr>
        <p:txBody>
          <a:bodyPr/>
          <a:lstStyle/>
          <a:p>
            <a:pPr eaLnBrk="1" hangingPunct="1"/>
            <a:r>
              <a:rPr lang="en-GB" sz="40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Hoe </a:t>
            </a:r>
            <a:r>
              <a:rPr lang="en-GB" sz="4000" dirty="0" err="1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zorg</a:t>
            </a:r>
            <a:r>
              <a:rPr lang="en-GB" sz="40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je </a:t>
            </a:r>
            <a:r>
              <a:rPr lang="en-GB" sz="4000" dirty="0" err="1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voor</a:t>
            </a:r>
            <a:r>
              <a:rPr lang="en-GB" sz="4000" dirty="0">
                <a:solidFill>
                  <a:schemeClr val="hlink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CO2-reductie? 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455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None/>
            </a:pPr>
            <a:endParaRPr lang="en-GB" sz="2400" dirty="0">
              <a:solidFill>
                <a:srgbClr val="000080"/>
              </a:solidFill>
              <a:latin typeface="Verdana" pitchFamily="-101" charset="0"/>
              <a:ea typeface="Verdana" pitchFamily="-101" charset="0"/>
              <a:cs typeface="Verdana" pitchFamily="-101" charset="0"/>
            </a:endParaRP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Regelgeving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: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prestatienorm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of CO2-benchmark (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x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gram CO2/kWh), CO2-plafond per site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Afbouw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fossiele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subsidie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(perverse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prikkel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Subsidie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op top-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investering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in EE, EB, DE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Heffing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,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belasting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op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energie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, CO2</a:t>
            </a:r>
          </a:p>
          <a:p>
            <a:pPr eaLnBrk="1" hangingPunct="1">
              <a:lnSpc>
                <a:spcPct val="90000"/>
              </a:lnSpc>
              <a:buClr>
                <a:srgbClr val="CC9900"/>
              </a:buClr>
              <a:buFont typeface="Wingdings" pitchFamily="-101" charset="2"/>
              <a:buChar char="§"/>
            </a:pP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CO2-plafond in de EU and CO2-reducties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binnen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 EU </a:t>
            </a:r>
            <a:r>
              <a:rPr lang="en-GB" sz="2800" dirty="0" err="1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behalen</a:t>
            </a:r>
            <a: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  <a:t>: Cap and Trade, CO2-handel</a:t>
            </a:r>
            <a:br>
              <a:rPr lang="en-GB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</a:rPr>
            </a:br>
            <a:r>
              <a:rPr lang="nl-NL" sz="2800" dirty="0">
                <a:solidFill>
                  <a:srgbClr val="000080"/>
                </a:solidFill>
                <a:latin typeface="Verdana" pitchFamily="-101" charset="0"/>
                <a:ea typeface="Verdana" pitchFamily="-101" charset="0"/>
                <a:cs typeface="Verdana" pitchFamily="-101" charset="0"/>
                <a:sym typeface="Wingdings"/>
              </a:rPr>
              <a:t> Huidige regime!</a:t>
            </a:r>
            <a:endParaRPr lang="en-GB" sz="2800" dirty="0">
              <a:solidFill>
                <a:srgbClr val="000080"/>
              </a:solidFill>
              <a:latin typeface="Verdana" pitchFamily="-101" charset="0"/>
              <a:ea typeface="Verdana" pitchFamily="-101" charset="0"/>
              <a:cs typeface="Verdana" pitchFamily="-101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93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93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93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93" charset="0"/>
              </a:rPr>
              <a:t>energy &amp; environment</a:t>
            </a:r>
            <a:r>
              <a:rPr lang="nl-NL" b="1">
                <a:latin typeface="Times New Roman" pitchFamily="-93" charset="0"/>
              </a:rPr>
              <a:t> 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395288" y="9144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762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838200" indent="-838200"/>
            <a:r>
              <a:rPr lang="nl-NL" sz="4000" dirty="0">
                <a:solidFill>
                  <a:schemeClr val="hlink"/>
                </a:solidFill>
              </a:rPr>
              <a:t>Mondiaal: Inperken CO2-ruimte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>
                <a:solidFill>
                  <a:srgbClr val="FF0000"/>
                </a:solidFill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Stap 1: Klimaatverdrag</a:t>
            </a:r>
            <a: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 (1992): 1990-nivo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>
                <a:solidFill>
                  <a:srgbClr val="FF0000"/>
                </a:solidFill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Stap 2: Kyoto Protocol </a:t>
            </a:r>
            <a: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(1997):- 5,2%, 2012 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996633"/>
              </a:buClr>
              <a:buFontTx/>
              <a:buNone/>
            </a:pPr>
            <a:r>
              <a:rPr lang="nl-NL" sz="2000">
                <a:latin typeface="Verdana" pitchFamily="-93" charset="0"/>
              </a:rPr>
              <a:t>   - Budgetten en CO2-handel tussen landen, ‘legal entities’</a:t>
            </a:r>
          </a:p>
          <a:p>
            <a:pPr marL="990600" lvl="1" indent="-533400" eaLnBrk="1" hangingPunct="1">
              <a:lnSpc>
                <a:spcPct val="90000"/>
              </a:lnSpc>
              <a:buClr>
                <a:srgbClr val="996633"/>
              </a:buClr>
              <a:buFontTx/>
              <a:buNone/>
            </a:pPr>
            <a:r>
              <a:rPr lang="nl-NL" sz="2000">
                <a:latin typeface="Verdana" pitchFamily="-93" charset="0"/>
              </a:rPr>
              <a:t>   - Off-sets: CDM ontwikkelingslanden en JI industrielanden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>
                <a:solidFill>
                  <a:srgbClr val="FF0000"/>
                </a:solidFill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Stap 3 : Kyoto Protocol-2 </a:t>
            </a:r>
            <a: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en Verdrag (Doha 2012). Pledges’ EU -20%, weinig marktvraag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- 25-40%, 2020 voor industrielanden; </a:t>
            </a:r>
            <a:b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</a:br>
            <a: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- 15-30% voor ontwikkelingslanden t.o.v. BAU</a:t>
            </a:r>
            <a:b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</a:br>
            <a: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- incl. ‘policy incentive’ voor REDD en andere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- top/down-afspraak, bottom/up overperformance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996633"/>
              </a:buClr>
              <a:buFont typeface="Wingdings" pitchFamily="-93" charset="2"/>
              <a:buChar char="§"/>
            </a:pPr>
            <a:r>
              <a:rPr lang="nl-NL" sz="2400">
                <a:solidFill>
                  <a:srgbClr val="FF0000"/>
                </a:solidFill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Stap 4: Parijs Agreement </a:t>
            </a:r>
            <a: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(2015): mondiaal -50%; negatieve emissie</a:t>
            </a:r>
            <a:b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</a:br>
            <a: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- EU: 40% reductie in 2030; evt extra via credits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996633"/>
              </a:buClr>
              <a:buFontTx/>
              <a:buNone/>
            </a:pPr>
            <a: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  <a:sym typeface="Wingdings" pitchFamily="-93" charset="2"/>
              </a:rPr>
              <a:t>   </a:t>
            </a:r>
            <a:r>
              <a:rPr lang="nl-NL" sz="2400">
                <a:latin typeface="Verdana" pitchFamily="-93" charset="0"/>
                <a:ea typeface="ＭＳ Ｐゴシック" pitchFamily="-93" charset="-128"/>
                <a:cs typeface="ＭＳ Ｐゴシック" pitchFamily="-93" charset="-128"/>
              </a:rPr>
              <a:t>Van cap-and-trade voor landen naar ETS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996633"/>
              </a:buClr>
              <a:buFont typeface="Wingdings" pitchFamily="-93" charset="2"/>
              <a:buChar char="§"/>
            </a:pPr>
            <a:endParaRPr lang="nl-NL" sz="2400">
              <a:latin typeface="Verdana" pitchFamily="-93" charset="0"/>
              <a:ea typeface="ＭＳ Ｐゴシック" pitchFamily="-93" charset="-128"/>
              <a:cs typeface="ＭＳ Ｐゴシック" pitchFamily="-93" charset="-128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427788"/>
            <a:ext cx="91440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 sz="1600" b="1">
              <a:solidFill>
                <a:srgbClr val="CC9900"/>
              </a:solidFill>
              <a:latin typeface="Garamond" pitchFamily="-101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81200" y="6365875"/>
            <a:ext cx="5030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b="1">
                <a:latin typeface="Times New Roman" pitchFamily="-101" charset="0"/>
              </a:rPr>
              <a:t> 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4114800" y="6503988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381000" y="990600"/>
            <a:ext cx="8210550" cy="34925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-609600" y="228600"/>
            <a:ext cx="9753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nl-NL" sz="4400" dirty="0">
                <a:solidFill>
                  <a:schemeClr val="hlink"/>
                </a:solidFill>
              </a:rPr>
              <a:t>2015 Paris – 2016 </a:t>
            </a:r>
            <a:r>
              <a:rPr lang="nl-NL" sz="4400" dirty="0" err="1">
                <a:solidFill>
                  <a:schemeClr val="hlink"/>
                </a:solidFill>
              </a:rPr>
              <a:t>Trump</a:t>
            </a:r>
            <a:endParaRPr lang="nl-NL" sz="4400" dirty="0">
              <a:solidFill>
                <a:schemeClr val="hlink"/>
              </a:solidFill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819150" y="5491163"/>
            <a:ext cx="9636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112838" y="5573713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6" name="Rectangle 16"/>
          <p:cNvSpPr>
            <a:spLocks noChangeArrowheads="1"/>
          </p:cNvSpPr>
          <p:nvPr/>
        </p:nvSpPr>
        <p:spPr bwMode="auto">
          <a:xfrm>
            <a:off x="952500" y="5767388"/>
            <a:ext cx="858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7" name="Rectangle 17"/>
          <p:cNvSpPr>
            <a:spLocks noChangeArrowheads="1"/>
          </p:cNvSpPr>
          <p:nvPr/>
        </p:nvSpPr>
        <p:spPr bwMode="auto">
          <a:xfrm>
            <a:off x="901700" y="5976938"/>
            <a:ext cx="9477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8" name="Rectangle 51"/>
          <p:cNvSpPr>
            <a:spLocks noChangeArrowheads="1"/>
          </p:cNvSpPr>
          <p:nvPr/>
        </p:nvSpPr>
        <p:spPr bwMode="auto">
          <a:xfrm>
            <a:off x="59166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89" name="Rectangle 52"/>
          <p:cNvSpPr>
            <a:spLocks noChangeArrowheads="1"/>
          </p:cNvSpPr>
          <p:nvPr/>
        </p:nvSpPr>
        <p:spPr bwMode="auto">
          <a:xfrm>
            <a:off x="5994400" y="5600700"/>
            <a:ext cx="50482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0" name="Rectangle 54"/>
          <p:cNvSpPr>
            <a:spLocks noChangeArrowheads="1"/>
          </p:cNvSpPr>
          <p:nvPr/>
        </p:nvSpPr>
        <p:spPr bwMode="auto">
          <a:xfrm>
            <a:off x="6343650" y="5518150"/>
            <a:ext cx="536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1" name="Rectangle 57"/>
          <p:cNvSpPr>
            <a:spLocks noChangeArrowheads="1"/>
          </p:cNvSpPr>
          <p:nvPr/>
        </p:nvSpPr>
        <p:spPr bwMode="auto">
          <a:xfrm>
            <a:off x="6831013" y="5518150"/>
            <a:ext cx="55403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2" name="Rectangle 58"/>
          <p:cNvSpPr>
            <a:spLocks noChangeArrowheads="1"/>
          </p:cNvSpPr>
          <p:nvPr/>
        </p:nvSpPr>
        <p:spPr bwMode="auto">
          <a:xfrm>
            <a:off x="6913563" y="5600700"/>
            <a:ext cx="5000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3" name="Rectangle 60"/>
          <p:cNvSpPr>
            <a:spLocks noChangeArrowheads="1"/>
          </p:cNvSpPr>
          <p:nvPr/>
        </p:nvSpPr>
        <p:spPr bwMode="auto">
          <a:xfrm>
            <a:off x="7291388" y="5518150"/>
            <a:ext cx="54292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4" name="Rectangle 63"/>
          <p:cNvSpPr>
            <a:spLocks noChangeArrowheads="1"/>
          </p:cNvSpPr>
          <p:nvPr/>
        </p:nvSpPr>
        <p:spPr bwMode="auto">
          <a:xfrm>
            <a:off x="7739063" y="5540375"/>
            <a:ext cx="5556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5" name="Rectangle 64"/>
          <p:cNvSpPr>
            <a:spLocks noChangeArrowheads="1"/>
          </p:cNvSpPr>
          <p:nvPr/>
        </p:nvSpPr>
        <p:spPr bwMode="auto">
          <a:xfrm>
            <a:off x="7823200" y="5611813"/>
            <a:ext cx="4984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6" name="Rectangle 88"/>
          <p:cNvSpPr>
            <a:spLocks noChangeArrowheads="1"/>
          </p:cNvSpPr>
          <p:nvPr/>
        </p:nvSpPr>
        <p:spPr bwMode="auto">
          <a:xfrm>
            <a:off x="2365375" y="5491163"/>
            <a:ext cx="9366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7" name="Rectangle 89"/>
          <p:cNvSpPr>
            <a:spLocks noChangeArrowheads="1"/>
          </p:cNvSpPr>
          <p:nvPr/>
        </p:nvSpPr>
        <p:spPr bwMode="auto">
          <a:xfrm>
            <a:off x="2447925" y="5573713"/>
            <a:ext cx="9302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598" name="Rectangle 91"/>
          <p:cNvSpPr>
            <a:spLocks noChangeArrowheads="1"/>
          </p:cNvSpPr>
          <p:nvPr/>
        </p:nvSpPr>
        <p:spPr bwMode="auto">
          <a:xfrm>
            <a:off x="2514600" y="5767388"/>
            <a:ext cx="7810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95" y="1083098"/>
            <a:ext cx="8286762" cy="310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-54792" r="14475" b="46714"/>
          <a:stretch/>
        </p:blipFill>
        <p:spPr>
          <a:xfrm>
            <a:off x="391886" y="342899"/>
            <a:ext cx="8327571" cy="59675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rotWithShape="0">
            <a:gsLst>
              <a:gs pos="0">
                <a:srgbClr val="002394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981200" y="6338888"/>
            <a:ext cx="5030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consulting attorney</a:t>
            </a:r>
            <a:r>
              <a:rPr lang="nl-NL" sz="1800" b="1" i="1">
                <a:solidFill>
                  <a:srgbClr val="CC9900"/>
                </a:solidFill>
                <a:latin typeface="Garamond" pitchFamily="-101" charset="0"/>
              </a:rPr>
              <a:t> </a:t>
            </a:r>
            <a:r>
              <a:rPr lang="en-US" sz="1800" b="1" i="1">
                <a:solidFill>
                  <a:srgbClr val="CC9900"/>
                </a:solidFill>
                <a:latin typeface="Garamond" pitchFamily="-101" charset="0"/>
              </a:rPr>
              <a:t>        </a:t>
            </a:r>
            <a:r>
              <a:rPr lang="en-US" sz="2400" b="1" i="1">
                <a:solidFill>
                  <a:srgbClr val="CC9900"/>
                </a:solidFill>
                <a:latin typeface="Garmond (W1)" pitchFamily="18" charset="0"/>
              </a:rPr>
              <a:t>jc </a:t>
            </a:r>
            <a:r>
              <a:rPr lang="en-US" sz="2800" b="1" i="1">
                <a:solidFill>
                  <a:srgbClr val="CC9900"/>
                </a:solidFill>
                <a:latin typeface="Marigold (W1)" pitchFamily="66" charset="0"/>
              </a:rPr>
              <a:t> </a:t>
            </a:r>
            <a:r>
              <a:rPr lang="en-US" sz="2400" b="1" i="1">
                <a:solidFill>
                  <a:srgbClr val="CC9900"/>
                </a:solidFill>
                <a:latin typeface="Garamond" pitchFamily="-101" charset="0"/>
              </a:rPr>
              <a:t>   </a:t>
            </a:r>
            <a:r>
              <a:rPr lang="nl-NL" sz="1600" b="1">
                <a:solidFill>
                  <a:srgbClr val="CC9900"/>
                </a:solidFill>
                <a:latin typeface="Garamond" pitchFamily="-101" charset="0"/>
              </a:rPr>
              <a:t>energy &amp; environment</a:t>
            </a:r>
            <a:r>
              <a:rPr lang="nl-NL" sz="2400" b="1">
                <a:latin typeface="Times New Roman" pitchFamily="-101" charset="0"/>
              </a:rPr>
              <a:t> </a:t>
            </a:r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114800" y="6477000"/>
            <a:ext cx="457200" cy="381000"/>
          </a:xfrm>
          <a:prstGeom prst="ellips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V="1">
            <a:off x="381000" y="1066800"/>
            <a:ext cx="8305800" cy="0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8458200" y="76200"/>
            <a:ext cx="609600" cy="533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-152400" y="304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838200" indent="-838200"/>
            <a:r>
              <a:rPr lang="nl-NL" sz="4000" dirty="0">
                <a:solidFill>
                  <a:schemeClr val="hlink"/>
                </a:solidFill>
              </a:rPr>
              <a:t>2. EU Cap+</a:t>
            </a:r>
            <a:r>
              <a:rPr lang="nl-NL" sz="4000" dirty="0" err="1">
                <a:solidFill>
                  <a:schemeClr val="hlink"/>
                </a:solidFill>
              </a:rPr>
              <a:t>Trade</a:t>
            </a:r>
            <a:r>
              <a:rPr lang="nl-NL" sz="4000" dirty="0">
                <a:solidFill>
                  <a:schemeClr val="hlink"/>
                </a:solidFill>
              </a:rPr>
              <a:t> en CO2-doelen</a:t>
            </a:r>
          </a:p>
        </p:txBody>
      </p:sp>
      <p:sp>
        <p:nvSpPr>
          <p:cNvPr id="9" name="Rechthoek 8"/>
          <p:cNvSpPr/>
          <p:nvPr/>
        </p:nvSpPr>
        <p:spPr bwMode="auto">
          <a:xfrm>
            <a:off x="1295400" y="2209800"/>
            <a:ext cx="2362200" cy="685800"/>
          </a:xfrm>
          <a:prstGeom prst="rect">
            <a:avLst/>
          </a:prstGeom>
          <a:solidFill>
            <a:srgbClr val="FFFFE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CO2-</a:t>
            </a:r>
            <a:r>
              <a:rPr lang="nl-NL" sz="2000" dirty="0">
                <a:latin typeface="Verdana" charset="0"/>
              </a:rPr>
              <a:t>target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 2020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-20% </a:t>
            </a:r>
            <a:r>
              <a:rPr lang="nl-NL" sz="2000" dirty="0">
                <a:latin typeface="Verdana" charset="0"/>
              </a:rPr>
              <a:t>-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 1990</a:t>
            </a:r>
          </a:p>
        </p:txBody>
      </p:sp>
      <p:sp>
        <p:nvSpPr>
          <p:cNvPr id="10" name="Rechthoek 9"/>
          <p:cNvSpPr/>
          <p:nvPr/>
        </p:nvSpPr>
        <p:spPr bwMode="auto">
          <a:xfrm>
            <a:off x="5410200" y="2209800"/>
            <a:ext cx="2590800" cy="762000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CO2-</a:t>
            </a:r>
            <a:r>
              <a:rPr lang="nl-NL" sz="2000" dirty="0">
                <a:latin typeface="Verdana" charset="0"/>
              </a:rPr>
              <a:t>target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 2030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-40% </a:t>
            </a:r>
            <a:r>
              <a:rPr lang="nl-NL" sz="2000" dirty="0">
                <a:latin typeface="Verdana" charset="0"/>
              </a:rPr>
              <a:t>-</a:t>
            </a:r>
            <a:r>
              <a:rPr kumimoji="0" lang="nl-N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 1990</a:t>
            </a:r>
          </a:p>
        </p:txBody>
      </p:sp>
      <p:sp>
        <p:nvSpPr>
          <p:cNvPr id="12" name="Rechthoek 11"/>
          <p:cNvSpPr/>
          <p:nvPr/>
        </p:nvSpPr>
        <p:spPr bwMode="auto">
          <a:xfrm>
            <a:off x="152400" y="3962400"/>
            <a:ext cx="2209800" cy="9144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ETS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-21% </a:t>
            </a:r>
            <a:r>
              <a:rPr kumimoji="0" lang="nl-N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tov</a:t>
            </a: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 2005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dirty="0">
                <a:latin typeface="Verdana" charset="0"/>
              </a:rPr>
              <a:t>-1,74% vanaf 2012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4" name="Rechthoek 13"/>
          <p:cNvSpPr/>
          <p:nvPr/>
        </p:nvSpPr>
        <p:spPr bwMode="auto">
          <a:xfrm>
            <a:off x="2667000" y="3962400"/>
            <a:ext cx="1905000" cy="9144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800" dirty="0"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Non-ETS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-10% </a:t>
            </a:r>
            <a:r>
              <a:rPr kumimoji="0" lang="nl-N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tov</a:t>
            </a: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 2005</a:t>
            </a:r>
            <a:endParaRPr lang="nl-NL" sz="1800" dirty="0"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800" dirty="0"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       -20%</a:t>
            </a:r>
            <a:r>
              <a:rPr kumimoji="0" lang="nl-NL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 </a:t>
            </a:r>
            <a:r>
              <a:rPr lang="nl-NL" sz="1800" dirty="0">
                <a:latin typeface="Verdana" charset="0"/>
              </a:rPr>
              <a:t>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        +20%</a:t>
            </a:r>
          </a:p>
        </p:txBody>
      </p:sp>
      <p:sp>
        <p:nvSpPr>
          <p:cNvPr id="15" name="Rechthoek 14"/>
          <p:cNvSpPr/>
          <p:nvPr/>
        </p:nvSpPr>
        <p:spPr bwMode="auto">
          <a:xfrm>
            <a:off x="4800600" y="3962400"/>
            <a:ext cx="2057400" cy="914400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ETS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dirty="0">
                <a:latin typeface="Verdana" charset="0"/>
              </a:rPr>
              <a:t>-43% </a:t>
            </a:r>
            <a:r>
              <a:rPr lang="nl-NL" sz="1800" dirty="0" err="1">
                <a:latin typeface="Verdana" charset="0"/>
              </a:rPr>
              <a:t>tov</a:t>
            </a:r>
            <a:r>
              <a:rPr lang="nl-NL" sz="1800" dirty="0">
                <a:latin typeface="Verdana" charset="0"/>
              </a:rPr>
              <a:t> 2005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-2,2% vanaf 2020</a:t>
            </a:r>
          </a:p>
        </p:txBody>
      </p:sp>
      <p:sp>
        <p:nvSpPr>
          <p:cNvPr id="16" name="Rechthoek 15"/>
          <p:cNvSpPr/>
          <p:nvPr/>
        </p:nvSpPr>
        <p:spPr bwMode="auto">
          <a:xfrm>
            <a:off x="6934200" y="3962400"/>
            <a:ext cx="1905000" cy="91440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800" dirty="0"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800" dirty="0"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800" dirty="0"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dirty="0" err="1">
                <a:latin typeface="Verdana" charset="0"/>
              </a:rPr>
              <a:t>Non-ETS</a:t>
            </a:r>
            <a:endParaRPr lang="nl-NL" sz="1800" dirty="0">
              <a:latin typeface="Verdana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-30%</a:t>
            </a:r>
            <a:r>
              <a:rPr kumimoji="0" lang="nl-NL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 </a:t>
            </a:r>
            <a:r>
              <a:rPr kumimoji="0" lang="nl-NL" sz="1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tov</a:t>
            </a:r>
            <a:r>
              <a:rPr lang="nl-NL" sz="1800" dirty="0">
                <a:latin typeface="Verdana" charset="0"/>
              </a:rPr>
              <a:t> 2005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dirty="0">
                <a:latin typeface="Verdana" charset="0"/>
              </a:rPr>
              <a:t>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1800" dirty="0">
                <a:latin typeface="Verdana" charset="0"/>
              </a:rPr>
              <a:t>           0/-40%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rPr>
              <a:t>                NL: 36%</a:t>
            </a:r>
          </a:p>
        </p:txBody>
      </p:sp>
      <p:sp>
        <p:nvSpPr>
          <p:cNvPr id="17" name="Rechthoek 16"/>
          <p:cNvSpPr/>
          <p:nvPr/>
        </p:nvSpPr>
        <p:spPr bwMode="auto">
          <a:xfrm>
            <a:off x="2514600" y="5029200"/>
            <a:ext cx="2286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8" name="Rechthoek 17"/>
          <p:cNvSpPr/>
          <p:nvPr/>
        </p:nvSpPr>
        <p:spPr bwMode="auto">
          <a:xfrm>
            <a:off x="2667000" y="5105400"/>
            <a:ext cx="2286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19" name="Rechthoek 18"/>
          <p:cNvSpPr/>
          <p:nvPr/>
        </p:nvSpPr>
        <p:spPr bwMode="auto">
          <a:xfrm>
            <a:off x="2819400" y="5181600"/>
            <a:ext cx="2286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0" name="Rechthoek 19"/>
          <p:cNvSpPr/>
          <p:nvPr/>
        </p:nvSpPr>
        <p:spPr bwMode="auto">
          <a:xfrm>
            <a:off x="2971800" y="5257800"/>
            <a:ext cx="2286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1" name="Rechthoek 20"/>
          <p:cNvSpPr/>
          <p:nvPr/>
        </p:nvSpPr>
        <p:spPr bwMode="auto">
          <a:xfrm>
            <a:off x="3124200" y="5334000"/>
            <a:ext cx="2286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3" name="Rechthoek 22"/>
          <p:cNvSpPr/>
          <p:nvPr/>
        </p:nvSpPr>
        <p:spPr bwMode="auto">
          <a:xfrm>
            <a:off x="7086600" y="5029200"/>
            <a:ext cx="2286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4" name="Rechthoek 23"/>
          <p:cNvSpPr/>
          <p:nvPr/>
        </p:nvSpPr>
        <p:spPr bwMode="auto">
          <a:xfrm>
            <a:off x="7239000" y="5105400"/>
            <a:ext cx="2286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5" name="Rechthoek 24"/>
          <p:cNvSpPr/>
          <p:nvPr/>
        </p:nvSpPr>
        <p:spPr bwMode="auto">
          <a:xfrm>
            <a:off x="7391400" y="5181600"/>
            <a:ext cx="2286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6" name="Rechthoek 25"/>
          <p:cNvSpPr/>
          <p:nvPr/>
        </p:nvSpPr>
        <p:spPr bwMode="auto">
          <a:xfrm>
            <a:off x="7543800" y="5257800"/>
            <a:ext cx="2286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sp>
        <p:nvSpPr>
          <p:cNvPr id="27" name="Rechthoek 26"/>
          <p:cNvSpPr/>
          <p:nvPr/>
        </p:nvSpPr>
        <p:spPr bwMode="auto">
          <a:xfrm>
            <a:off x="7696200" y="5334000"/>
            <a:ext cx="228600" cy="228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  <p:cxnSp>
        <p:nvCxnSpPr>
          <p:cNvPr id="30" name="Rechte verbindingslijn 29"/>
          <p:cNvCxnSpPr/>
          <p:nvPr/>
        </p:nvCxnSpPr>
        <p:spPr bwMode="auto">
          <a:xfrm>
            <a:off x="1371600" y="3429000"/>
            <a:ext cx="2133600" cy="1588"/>
          </a:xfrm>
          <a:prstGeom prst="lin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412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Rechte verbindingslijn met pijl 31"/>
          <p:cNvCxnSpPr/>
          <p:nvPr/>
        </p:nvCxnSpPr>
        <p:spPr bwMode="auto">
          <a:xfrm rot="5400000">
            <a:off x="1181100" y="3619500"/>
            <a:ext cx="381000" cy="1588"/>
          </a:xfrm>
          <a:prstGeom prst="straightConnector1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412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Rechte verbindingslijn met pijl 33"/>
          <p:cNvCxnSpPr/>
          <p:nvPr/>
        </p:nvCxnSpPr>
        <p:spPr bwMode="auto">
          <a:xfrm rot="5400000">
            <a:off x="3315494" y="3618706"/>
            <a:ext cx="381000" cy="1588"/>
          </a:xfrm>
          <a:prstGeom prst="straightConnector1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412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Rechte verbindingslijn 35"/>
          <p:cNvCxnSpPr/>
          <p:nvPr/>
        </p:nvCxnSpPr>
        <p:spPr bwMode="auto">
          <a:xfrm>
            <a:off x="5713412" y="3505200"/>
            <a:ext cx="2133600" cy="1588"/>
          </a:xfrm>
          <a:prstGeom prst="lin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412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Rechte verbindingslijn met pijl 36"/>
          <p:cNvCxnSpPr/>
          <p:nvPr/>
        </p:nvCxnSpPr>
        <p:spPr bwMode="auto">
          <a:xfrm rot="5400000">
            <a:off x="5522912" y="3695700"/>
            <a:ext cx="381000" cy="1588"/>
          </a:xfrm>
          <a:prstGeom prst="straightConnector1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412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Rechte verbindingslijn met pijl 37"/>
          <p:cNvCxnSpPr/>
          <p:nvPr/>
        </p:nvCxnSpPr>
        <p:spPr bwMode="auto">
          <a:xfrm rot="5400000">
            <a:off x="7657306" y="3694906"/>
            <a:ext cx="381000" cy="1588"/>
          </a:xfrm>
          <a:prstGeom prst="straightConnector1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412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Rechte verbindingslijn 44"/>
          <p:cNvCxnSpPr/>
          <p:nvPr/>
        </p:nvCxnSpPr>
        <p:spPr bwMode="auto">
          <a:xfrm rot="5400000">
            <a:off x="2171700" y="3238500"/>
            <a:ext cx="381000" cy="1588"/>
          </a:xfrm>
          <a:prstGeom prst="lin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Rechte verbindingslijn 45"/>
          <p:cNvCxnSpPr/>
          <p:nvPr/>
        </p:nvCxnSpPr>
        <p:spPr bwMode="auto">
          <a:xfrm rot="5400000">
            <a:off x="6514306" y="3313906"/>
            <a:ext cx="381000" cy="1588"/>
          </a:xfrm>
          <a:prstGeom prst="line">
            <a:avLst/>
          </a:prstGeom>
          <a:gradFill rotWithShape="0">
            <a:gsLst>
              <a:gs pos="0">
                <a:schemeClr val="hlink"/>
              </a:gs>
              <a:gs pos="100000">
                <a:srgbClr val="0066FF"/>
              </a:gs>
            </a:gsLst>
            <a:lin ang="0" scaled="1"/>
          </a:gra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kstvak 38"/>
          <p:cNvSpPr txBox="1"/>
          <p:nvPr/>
        </p:nvSpPr>
        <p:spPr>
          <a:xfrm>
            <a:off x="5029200" y="5616714"/>
            <a:ext cx="3048000" cy="707886"/>
          </a:xfrm>
          <a:prstGeom prst="rect">
            <a:avLst/>
          </a:prstGeom>
          <a:solidFill>
            <a:srgbClr val="FFFFE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</a:rPr>
              <a:t>Rutte III: -49% en </a:t>
            </a:r>
          </a:p>
          <a:p>
            <a:r>
              <a:rPr lang="nl-NL" sz="2000" dirty="0">
                <a:solidFill>
                  <a:srgbClr val="FF0000"/>
                </a:solidFill>
              </a:rPr>
              <a:t>EU -55%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esentatie_JC">
  <a:themeElements>
    <a:clrScheme name="Presentatie_JC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Presentatie_J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hlink"/>
            </a:gs>
            <a:gs pos="100000">
              <a:srgbClr val="0066FF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hlink"/>
            </a:gs>
            <a:gs pos="100000">
              <a:srgbClr val="0066FF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Presentatie_J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JC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J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JC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J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J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2200</Words>
  <Application>Microsoft Office PowerPoint</Application>
  <PresentationFormat>Diavoorstelling (4:3)</PresentationFormat>
  <Paragraphs>438</Paragraphs>
  <Slides>41</Slides>
  <Notes>33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51" baseType="lpstr">
      <vt:lpstr>ＭＳ Ｐゴシック</vt:lpstr>
      <vt:lpstr>Arial</vt:lpstr>
      <vt:lpstr>Arial Unicode MS</vt:lpstr>
      <vt:lpstr>Garamond</vt:lpstr>
      <vt:lpstr>Garmond (W1)</vt:lpstr>
      <vt:lpstr>Marigold (W1)</vt:lpstr>
      <vt:lpstr>Times New Roman</vt:lpstr>
      <vt:lpstr>Verdana</vt:lpstr>
      <vt:lpstr>Wingdings</vt:lpstr>
      <vt:lpstr>Presentatie_JC</vt:lpstr>
      <vt:lpstr>CO2-doel halen met marktinstrument:  een oxymoron en mechanism design</vt:lpstr>
      <vt:lpstr>Core Business Jos Cozijnsen, MMA</vt:lpstr>
      <vt:lpstr>PowerPoint-presentatie</vt:lpstr>
      <vt:lpstr>Inhoud</vt:lpstr>
      <vt:lpstr>1.Het Probleem</vt:lpstr>
      <vt:lpstr>Hoe zorg je voor CO2-reductie? </vt:lpstr>
      <vt:lpstr>PowerPoint-presentatie</vt:lpstr>
      <vt:lpstr>PowerPoint-presentatie</vt:lpstr>
      <vt:lpstr>PowerPoint-presentatie</vt:lpstr>
      <vt:lpstr> CO2 doel halen; schaarste creëren</vt:lpstr>
      <vt:lpstr>3. CO2-handel EU-Industrie  ‘ex-ante’ cap and trade</vt:lpstr>
      <vt:lpstr>CO2-handel EU-Energie  ‘ex-ante’: 0 emissierechten voor stroom</vt:lpstr>
      <vt:lpstr>Project-based:’ex-post’  Geen verplichting in project in niet–ETS sector;  mogelijkheid credits te genereren.</vt:lpstr>
      <vt:lpstr>   CO2-handel of CO2-taks </vt:lpstr>
      <vt:lpstr>PowerPoint-presentatie</vt:lpstr>
      <vt:lpstr>PowerPoint-presentatie</vt:lpstr>
      <vt:lpstr>PowerPoint-presentatie</vt:lpstr>
      <vt:lpstr>NL Regelgeving</vt:lpstr>
      <vt:lpstr>NL deelnemers </vt:lpstr>
      <vt:lpstr>PowerPoint-presentatie</vt:lpstr>
      <vt:lpstr>Green Deal Pilot Nationale Koolstofmarkt; niet-ETS</vt:lpstr>
      <vt:lpstr>Perspectief Green Deal</vt:lpstr>
      <vt:lpstr>PowerPoint-presentatie</vt:lpstr>
      <vt:lpstr>PowerPoint-presentatie</vt:lpstr>
      <vt:lpstr>PowerPoint-presentatie</vt:lpstr>
      <vt:lpstr>PowerPoint-presentatie</vt:lpstr>
      <vt:lpstr>CO2-prijsontwikkeling</vt:lpstr>
      <vt:lpstr>CO2-price vs Stocks</vt:lpstr>
      <vt:lpstr>CO2-prijs € 9; 2008 €25</vt:lpstr>
      <vt:lpstr>PowerPoint-presentatie</vt:lpstr>
      <vt:lpstr> Na 2020: Market Stability Reserve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ICAO Regulating  Aviation Emissions</vt:lpstr>
      <vt:lpstr>Global Market Based Mechanism</vt:lpstr>
      <vt:lpstr>Gap toward CO2 neutral growth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Regulating Power Emissions with Market Mechanism Cap+Trade: Oxymoron? </dc:title>
  <cp:lastModifiedBy>Janjoris van Diepen</cp:lastModifiedBy>
  <cp:revision>18</cp:revision>
  <dcterms:modified xsi:type="dcterms:W3CDTF">2018-02-06T16:04:35Z</dcterms:modified>
</cp:coreProperties>
</file>